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342" r:id="rId2"/>
    <p:sldId id="363" r:id="rId3"/>
    <p:sldId id="364" r:id="rId4"/>
    <p:sldId id="370" r:id="rId5"/>
    <p:sldId id="369" r:id="rId6"/>
    <p:sldId id="365" r:id="rId7"/>
    <p:sldId id="366" r:id="rId8"/>
    <p:sldId id="386" r:id="rId9"/>
    <p:sldId id="387" r:id="rId10"/>
    <p:sldId id="388" r:id="rId11"/>
    <p:sldId id="371" r:id="rId12"/>
    <p:sldId id="380" r:id="rId13"/>
    <p:sldId id="381" r:id="rId14"/>
    <p:sldId id="383" r:id="rId15"/>
    <p:sldId id="367" r:id="rId16"/>
    <p:sldId id="368" r:id="rId17"/>
    <p:sldId id="384" r:id="rId18"/>
    <p:sldId id="38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60" autoAdjust="0"/>
    <p:restoredTop sz="78865" autoAdjust="0"/>
  </p:normalViewPr>
  <p:slideViewPr>
    <p:cSldViewPr snapToGrid="0">
      <p:cViewPr varScale="1">
        <p:scale>
          <a:sx n="90" d="100"/>
          <a:sy n="90" d="100"/>
        </p:scale>
        <p:origin x="834" y="84"/>
      </p:cViewPr>
      <p:guideLst/>
    </p:cSldViewPr>
  </p:slideViewPr>
  <p:notesTextViewPr>
    <p:cViewPr>
      <p:scale>
        <a:sx n="200" d="100"/>
        <a:sy n="200" d="100"/>
      </p:scale>
      <p:origin x="0" y="0"/>
    </p:cViewPr>
  </p:notesTextViewPr>
  <p:sorterViewPr>
    <p:cViewPr>
      <p:scale>
        <a:sx n="180" d="100"/>
        <a:sy n="180" d="100"/>
      </p:scale>
      <p:origin x="0" y="-40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82836-146D-47FA-A580-D25EBF870E4E}"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52E43-2235-4977-9058-9C29D206FC86}" type="slidenum">
              <a:rPr lang="en-US" smtClean="0"/>
              <a:t>‹#›</a:t>
            </a:fld>
            <a:endParaRPr lang="en-US"/>
          </a:p>
        </p:txBody>
      </p:sp>
    </p:spTree>
    <p:extLst>
      <p:ext uri="{BB962C8B-B14F-4D97-AF65-F5344CB8AC3E}">
        <p14:creationId xmlns:p14="http://schemas.microsoft.com/office/powerpoint/2010/main" val="3952760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google.com/search?sca_esv=580857096&amp;sxsrf=AM9HkKkBn9gMCyFqLZfB_-pItWsXJ4UaTQ:1699539139377&amp;q=short-lived&amp;si=ALGXSlY7Tk5u3AnUd39hr4eAN0grOAYdl4vuvAYlr8b-r7daHaWUduNQuN3YKHwb_PzUkCxYY_zhS15fEqJhb-srtE5FzIE4JZxwPIxh2wvCT8xFROtysKc%3D&amp;expnd=1"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about these things for a few minutes,</a:t>
            </a:r>
            <a:r>
              <a:rPr lang="en-US" baseline="0" dirty="0" smtClean="0"/>
              <a:t> write down your answers, then share with your partner.  How much influence do you think your parents will have on your relationship?</a:t>
            </a:r>
          </a:p>
          <a:p>
            <a:endParaRPr lang="en-US" baseline="0" dirty="0" smtClean="0"/>
          </a:p>
          <a:p>
            <a:pPr marL="0" indent="0" eaLnBrk="1" hangingPunct="1">
              <a:lnSpc>
                <a:spcPct val="90000"/>
              </a:lnSpc>
              <a:buFont typeface="Arial" panose="020B0604020202020204" pitchFamily="34" charset="0"/>
              <a:buNone/>
            </a:pPr>
            <a:r>
              <a:rPr lang="en-US" altLang="zh-CN" sz="1200" dirty="0" smtClean="0"/>
              <a:t>Which two qualities of love would you most like the person you fall in love with to have? </a:t>
            </a:r>
            <a:r>
              <a:rPr lang="zh-CN" altLang="en-US" sz="1200" dirty="0" smtClean="0"/>
              <a:t>上述哪两个爱的品质是你最希望你所爱之人具备的？</a:t>
            </a:r>
          </a:p>
          <a:p>
            <a:pPr marL="609600" indent="-609600" eaLnBrk="1" hangingPunct="1">
              <a:lnSpc>
                <a:spcPct val="90000"/>
              </a:lnSpc>
              <a:buFont typeface="Arial" panose="020B0604020202020204" pitchFamily="34" charset="0"/>
              <a:buAutoNum type="arabicPeriod"/>
            </a:pPr>
            <a:endParaRPr lang="zh-CN" altLang="en-US" sz="1200" dirty="0" smtClean="0"/>
          </a:p>
          <a:p>
            <a:pPr marL="0" indent="0" eaLnBrk="1" hangingPunct="1">
              <a:lnSpc>
                <a:spcPct val="90000"/>
              </a:lnSpc>
              <a:buFont typeface="Arial" panose="020B0604020202020204" pitchFamily="34" charset="0"/>
              <a:buNone/>
            </a:pPr>
            <a:r>
              <a:rPr lang="en-US" altLang="zh-CN" sz="1200" dirty="0" smtClean="0"/>
              <a:t>Which two qualities of love would you most like to develop in your life as a gift to the person with whom you will fall in love? </a:t>
            </a:r>
            <a:r>
              <a:rPr lang="zh-CN" altLang="en-US" sz="1200" dirty="0" smtClean="0"/>
              <a:t>你最想培养上述哪两个爱的品质当作礼物送给你所爱的人？ </a:t>
            </a:r>
          </a:p>
          <a:p>
            <a:pPr marL="609600" indent="-609600" eaLnBrk="1" hangingPunct="1">
              <a:lnSpc>
                <a:spcPct val="90000"/>
              </a:lnSpc>
              <a:buFont typeface="Arial" panose="020B0604020202020204" pitchFamily="34" charset="0"/>
              <a:buAutoNum type="arabicPeriod"/>
            </a:pPr>
            <a:endParaRPr lang="zh-CN" altLang="en-US" sz="1200" dirty="0" smtClean="0"/>
          </a:p>
          <a:p>
            <a:pPr marL="0" indent="0" eaLnBrk="1" hangingPunct="1">
              <a:lnSpc>
                <a:spcPct val="90000"/>
              </a:lnSpc>
              <a:buFont typeface="Arial" panose="020B0604020202020204" pitchFamily="34" charset="0"/>
              <a:buNone/>
            </a:pPr>
            <a:r>
              <a:rPr lang="en-US" altLang="zh-CN" sz="1200" dirty="0" smtClean="0"/>
              <a:t>Choose one of the two qualities you listed above.  What can you do today to demonstrate this quality to a friend or family member? (Remember, the sculpting of our habits takes lots of practice.) </a:t>
            </a:r>
            <a:r>
              <a:rPr lang="zh-CN" altLang="en-US" sz="1200" dirty="0" smtClean="0"/>
              <a:t>从你列出的两个品质选一个，你今天能做什么向你的朋友或家人表明这种品质</a:t>
            </a:r>
            <a:r>
              <a:rPr lang="en-US" altLang="zh-CN" sz="1200" dirty="0" smtClean="0"/>
              <a:t>?</a:t>
            </a:r>
            <a:r>
              <a:rPr lang="zh-CN" altLang="en-US" sz="1200" dirty="0" smtClean="0"/>
              <a:t>（记住，习惯的塑造需要大量的练习）。</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2</a:t>
            </a:fld>
            <a:endParaRPr lang="en-US"/>
          </a:p>
        </p:txBody>
      </p:sp>
    </p:spTree>
    <p:extLst>
      <p:ext uri="{BB962C8B-B14F-4D97-AF65-F5344CB8AC3E}">
        <p14:creationId xmlns:p14="http://schemas.microsoft.com/office/powerpoint/2010/main" val="3155329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Most of us grow up learning the language of our parents, which becomes our native tongue. Later we may learn additional languages, but usually with much more effort. In the area of love, it’s similar. Your emotional love language and that of your spouse may be as different as Mandarin from English – no matter how hard you try to express love in English, if your spouse only understands Mandarin, you’ll never understand how to love each other.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Seldom do a husband and wife have the same primary love language. We tend to speak our primary love language and become confused when our spouse doesn’t understand what we’re communicating. Once you identify and learn to speak your spouse’s primary love language, you’ll have discovered the key to a long-lasting, loving marriage.</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12</a:t>
            </a:fld>
            <a:endParaRPr lang="en-US"/>
          </a:p>
        </p:txBody>
      </p:sp>
    </p:spTree>
    <p:extLst>
      <p:ext uri="{BB962C8B-B14F-4D97-AF65-F5344CB8AC3E}">
        <p14:creationId xmlns:p14="http://schemas.microsoft.com/office/powerpoint/2010/main" val="3637618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Most of us grow up learning the language of our parents, which becomes our native tongue. Later we may learn additional languages, but usually with much more effort. In the area of love, it’s similar. Your emotional love language and that of your spouse may be as different as Mandarin from English – no matter how hard you try to express love in English, if your spouse only understands Mandarin, you’ll never understand how to love each other.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Seldom do a husband and wife have the same primary love language. We tend to speak our primary love language and become confused when our spouse doesn’t understand what we’re communicating. Once you identify and learn to speak your spouse’s primary love language, you’ll have discovered the key to a long-lasting, loving marriage.</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13</a:t>
            </a:fld>
            <a:endParaRPr lang="en-US"/>
          </a:p>
        </p:txBody>
      </p:sp>
    </p:spTree>
    <p:extLst>
      <p:ext uri="{BB962C8B-B14F-4D97-AF65-F5344CB8AC3E}">
        <p14:creationId xmlns:p14="http://schemas.microsoft.com/office/powerpoint/2010/main" val="2010691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Most of us grow up learning the language of our parents, which becomes our native tongue. Later we may learn additional languages, but usually with much more effort. In the area of love, it’s similar. Your emotional love language and that of your spouse may be as different as Mandarin from English – no matter how hard you try to express love in English, if your spouse only understands Mandarin, you’ll never understand how to love each other.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Seldom do a husband and wife have the same primary love language. We tend to speak our primary love language and become confused when our spouse doesn’t understand what we’re communicating. Once you identify and learn to speak your spouse’s primary love language, you’ll have discovered the key to a long-lasting, loving marriage.</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14</a:t>
            </a:fld>
            <a:endParaRPr lang="en-US"/>
          </a:p>
        </p:txBody>
      </p:sp>
    </p:spTree>
    <p:extLst>
      <p:ext uri="{BB962C8B-B14F-4D97-AF65-F5344CB8AC3E}">
        <p14:creationId xmlns:p14="http://schemas.microsoft.com/office/powerpoint/2010/main" val="4275356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dirty="0" smtClean="0"/>
              <a:t>Discuss the results with your partner and consider these questions:</a:t>
            </a:r>
          </a:p>
          <a:p>
            <a:pPr lvl="1"/>
            <a:r>
              <a:rPr lang="en-US" sz="3400" dirty="0" smtClean="0"/>
              <a:t>What can happen if my partner has a different "Love Language" than me?  </a:t>
            </a:r>
          </a:p>
          <a:p>
            <a:pPr lvl="1"/>
            <a:r>
              <a:rPr lang="en-US" sz="3400" dirty="0" smtClean="0"/>
              <a:t>How can I learn to speak my partner’s “Love Language”?</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15</a:t>
            </a:fld>
            <a:endParaRPr lang="en-US"/>
          </a:p>
        </p:txBody>
      </p:sp>
    </p:spTree>
    <p:extLst>
      <p:ext uri="{BB962C8B-B14F-4D97-AF65-F5344CB8AC3E}">
        <p14:creationId xmlns:p14="http://schemas.microsoft.com/office/powerpoint/2010/main" val="477308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6FC07-7D59-4179-B3E3-7FC4ED6CF494}" type="slidenum">
              <a:rPr lang="en-US" smtClean="0"/>
              <a:pPr/>
              <a:t>16</a:t>
            </a:fld>
            <a:endParaRPr lang="en-US"/>
          </a:p>
        </p:txBody>
      </p:sp>
    </p:spTree>
    <p:extLst>
      <p:ext uri="{BB962C8B-B14F-4D97-AF65-F5344CB8AC3E}">
        <p14:creationId xmlns:p14="http://schemas.microsoft.com/office/powerpoint/2010/main" val="140917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ACE67E-D989-4803-A551-BFE46367FB47}" type="slidenum">
              <a:rPr lang="zh-CN" altLang="en-US"/>
              <a:pPr/>
              <a:t>17</a:t>
            </a:fld>
            <a:endParaRPr lang="en-US" altLang="zh-CN"/>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Tree>
    <p:extLst>
      <p:ext uri="{BB962C8B-B14F-4D97-AF65-F5344CB8AC3E}">
        <p14:creationId xmlns:p14="http://schemas.microsoft.com/office/powerpoint/2010/main" val="2401268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18</a:t>
            </a:fld>
            <a:endParaRPr lang="en-US"/>
          </a:p>
        </p:txBody>
      </p:sp>
    </p:spTree>
    <p:extLst>
      <p:ext uri="{BB962C8B-B14F-4D97-AF65-F5344CB8AC3E}">
        <p14:creationId xmlns:p14="http://schemas.microsoft.com/office/powerpoint/2010/main" val="3431666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Infatuation</a:t>
            </a:r>
            <a:r>
              <a:rPr lang="en-US" sz="1200" b="0" i="0" kern="1200" baseline="0" dirty="0" smtClean="0">
                <a:solidFill>
                  <a:schemeClr val="tx1"/>
                </a:solidFill>
                <a:effectLst/>
                <a:latin typeface="+mn-lt"/>
                <a:ea typeface="+mn-ea"/>
                <a:cs typeface="+mn-cs"/>
              </a:rPr>
              <a:t> = </a:t>
            </a:r>
            <a:r>
              <a:rPr lang="en-US" sz="1200" b="0" i="0" kern="1200" dirty="0" smtClean="0">
                <a:solidFill>
                  <a:schemeClr val="tx1"/>
                </a:solidFill>
                <a:effectLst/>
                <a:latin typeface="+mn-lt"/>
                <a:ea typeface="+mn-ea"/>
                <a:cs typeface="+mn-cs"/>
              </a:rPr>
              <a:t>an intense but </a:t>
            </a:r>
            <a:r>
              <a:rPr lang="en-US" sz="1200" b="0" i="0" u="none" strike="noStrike" kern="1200" dirty="0" smtClean="0">
                <a:solidFill>
                  <a:schemeClr val="tx1"/>
                </a:solidFill>
                <a:effectLst/>
                <a:latin typeface="+mn-lt"/>
                <a:ea typeface="+mn-ea"/>
                <a:cs typeface="+mn-cs"/>
                <a:hlinkClick r:id="rId3"/>
              </a:rPr>
              <a:t>short-lived</a:t>
            </a:r>
            <a:r>
              <a:rPr lang="en-US" sz="1200" b="0" i="0" kern="1200" dirty="0" smtClean="0">
                <a:solidFill>
                  <a:schemeClr val="tx1"/>
                </a:solidFill>
                <a:effectLst/>
                <a:latin typeface="+mn-lt"/>
                <a:ea typeface="+mn-ea"/>
                <a:cs typeface="+mn-cs"/>
              </a:rPr>
              <a:t> passionate longing for someone;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often a fantasy-based and can prevent you from acknowledging their weaknesses, leading to an unhealthy situation. Love is based in reality and is fed on closeness and true knowledge of the other person. Infatuation is a short-term chemical / physiological reaction in the body</a:t>
            </a:r>
            <a:r>
              <a:rPr lang="en-US" sz="1200" b="0" i="0" kern="1200" baseline="0" dirty="0" smtClean="0">
                <a:solidFill>
                  <a:schemeClr val="tx1"/>
                </a:solidFill>
                <a:effectLst/>
                <a:latin typeface="+mn-lt"/>
                <a:ea typeface="+mn-ea"/>
                <a:cs typeface="+mn-cs"/>
              </a:rPr>
              <a:t>, usually fading after a few months.</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Our society drives us to get</a:t>
            </a:r>
            <a:r>
              <a:rPr lang="en-US" sz="1200" baseline="0" dirty="0" smtClean="0"/>
              <a:t> married based on external factors.  Our husband must own a house, a car, and have a great job.  We think that these things will provide some security for us and any children that might come along.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But if we build our relationship on these things, we may soon wonder if we married the wrong person.  We will quickly watch love fade away and our marriage may soon feel like a bad business relationship.</a:t>
            </a:r>
          </a:p>
          <a:p>
            <a:endParaRPr lang="en-US" dirty="0"/>
          </a:p>
        </p:txBody>
      </p:sp>
      <p:sp>
        <p:nvSpPr>
          <p:cNvPr id="4" name="Slide Number Placeholder 3"/>
          <p:cNvSpPr>
            <a:spLocks noGrp="1"/>
          </p:cNvSpPr>
          <p:nvPr>
            <p:ph type="sldNum" sz="quarter" idx="10"/>
          </p:nvPr>
        </p:nvSpPr>
        <p:spPr/>
        <p:txBody>
          <a:bodyPr/>
          <a:lstStyle/>
          <a:p>
            <a:fld id="{C0F6FC07-7D59-4179-B3E3-7FC4ED6CF494}" type="slidenum">
              <a:rPr lang="en-US" smtClean="0"/>
              <a:pPr/>
              <a:t>3</a:t>
            </a:fld>
            <a:endParaRPr lang="en-US"/>
          </a:p>
        </p:txBody>
      </p:sp>
    </p:spTree>
    <p:extLst>
      <p:ext uri="{BB962C8B-B14F-4D97-AF65-F5344CB8AC3E}">
        <p14:creationId xmlns:p14="http://schemas.microsoft.com/office/powerpoint/2010/main" val="3745272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6FC07-7D59-4179-B3E3-7FC4ED6CF494}" type="slidenum">
              <a:rPr lang="en-US" smtClean="0"/>
              <a:pPr/>
              <a:t>4</a:t>
            </a:fld>
            <a:endParaRPr lang="en-US"/>
          </a:p>
        </p:txBody>
      </p:sp>
    </p:spTree>
    <p:extLst>
      <p:ext uri="{BB962C8B-B14F-4D97-AF65-F5344CB8AC3E}">
        <p14:creationId xmlns:p14="http://schemas.microsoft.com/office/powerpoint/2010/main" val="258210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6FC07-7D59-4179-B3E3-7FC4ED6CF494}" type="slidenum">
              <a:rPr lang="en-US" smtClean="0"/>
              <a:pPr/>
              <a:t>5</a:t>
            </a:fld>
            <a:endParaRPr lang="en-US"/>
          </a:p>
        </p:txBody>
      </p:sp>
    </p:spTree>
    <p:extLst>
      <p:ext uri="{BB962C8B-B14F-4D97-AF65-F5344CB8AC3E}">
        <p14:creationId xmlns:p14="http://schemas.microsoft.com/office/powerpoint/2010/main" val="275021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Stage 1 love just happens</a:t>
            </a:r>
            <a:r>
              <a:rPr lang="en-US" baseline="0" dirty="0" smtClean="0"/>
              <a:t> via chemistry and physiology.  You don’t have to do anything to get a “tingly feeling” when you are attracted to a beautiful, sweet person.  But it soon fades away, especially when we become aware of the other persons flaws.</a:t>
            </a:r>
          </a:p>
          <a:p>
            <a:endParaRPr lang="en-US" baseline="0" dirty="0" smtClean="0"/>
          </a:p>
          <a:p>
            <a:r>
              <a:rPr lang="en-US" baseline="0" dirty="0" smtClean="0"/>
              <a:t>Stage 2 love actually requires work.  This might come as a shock, but true love doesn’t just happen – we have to think about it and work at it.</a:t>
            </a:r>
            <a:endParaRPr lang="en-US" dirty="0"/>
          </a:p>
        </p:txBody>
      </p:sp>
      <p:sp>
        <p:nvSpPr>
          <p:cNvPr id="4" name="Slide Number Placeholder 3"/>
          <p:cNvSpPr>
            <a:spLocks noGrp="1"/>
          </p:cNvSpPr>
          <p:nvPr>
            <p:ph type="sldNum" sz="quarter" idx="10"/>
          </p:nvPr>
        </p:nvSpPr>
        <p:spPr/>
        <p:txBody>
          <a:bodyPr/>
          <a:lstStyle/>
          <a:p>
            <a:fld id="{C0F6FC07-7D59-4179-B3E3-7FC4ED6CF494}" type="slidenum">
              <a:rPr lang="en-US" smtClean="0"/>
              <a:pPr/>
              <a:t>6</a:t>
            </a:fld>
            <a:endParaRPr lang="en-US"/>
          </a:p>
        </p:txBody>
      </p:sp>
    </p:spTree>
    <p:extLst>
      <p:ext uri="{BB962C8B-B14F-4D97-AF65-F5344CB8AC3E}">
        <p14:creationId xmlns:p14="http://schemas.microsoft.com/office/powerpoint/2010/main" val="38432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6FC07-7D59-4179-B3E3-7FC4ED6CF494}" type="slidenum">
              <a:rPr lang="en-US" smtClean="0"/>
              <a:pPr/>
              <a:t>7</a:t>
            </a:fld>
            <a:endParaRPr lang="en-US"/>
          </a:p>
        </p:txBody>
      </p:sp>
    </p:spTree>
    <p:extLst>
      <p:ext uri="{BB962C8B-B14F-4D97-AF65-F5344CB8AC3E}">
        <p14:creationId xmlns:p14="http://schemas.microsoft.com/office/powerpoint/2010/main" val="3979962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8</a:t>
            </a:fld>
            <a:endParaRPr lang="en-US"/>
          </a:p>
        </p:txBody>
      </p:sp>
    </p:spTree>
    <p:extLst>
      <p:ext uri="{BB962C8B-B14F-4D97-AF65-F5344CB8AC3E}">
        <p14:creationId xmlns:p14="http://schemas.microsoft.com/office/powerpoint/2010/main" val="2194672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Boundaries must be</a:t>
            </a:r>
            <a:r>
              <a:rPr lang="en-US" baseline="0" dirty="0" smtClean="0"/>
              <a:t> defined and agreed upon to protect your marriage.  In order to truly “leave parents and become one,” we must develop and defend these boundaries together.</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9</a:t>
            </a:fld>
            <a:endParaRPr lang="en-US"/>
          </a:p>
        </p:txBody>
      </p:sp>
    </p:spTree>
    <p:extLst>
      <p:ext uri="{BB962C8B-B14F-4D97-AF65-F5344CB8AC3E}">
        <p14:creationId xmlns:p14="http://schemas.microsoft.com/office/powerpoint/2010/main" val="4137550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Most of us grow up learning the language of our parents, which becomes our native tongue. Later we may learn additional languages, but usually with much more effort. In the area of love, it’s similar. Your emotional love language and that of your spouse may be as different as Mandarin from English – no matter how hard you try to express love in English, if your spouse only understands Mandarin, you’ll never understand how to love each other.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Seldom do a husband and wife have the same primary love language. We tend to speak our primary love language and become confused when our spouse doesn’t understand what we’re communicating. Once you identify and learn to speak your spouse’s primary love language, you’ll have discovered the key to a long-lasting, loving marriage.</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11</a:t>
            </a:fld>
            <a:endParaRPr lang="en-US"/>
          </a:p>
        </p:txBody>
      </p:sp>
    </p:spTree>
    <p:extLst>
      <p:ext uri="{BB962C8B-B14F-4D97-AF65-F5344CB8AC3E}">
        <p14:creationId xmlns:p14="http://schemas.microsoft.com/office/powerpoint/2010/main" val="2376305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sz="2400" baseline="0"/>
            </a:lvl1pPr>
            <a:lvl2pPr>
              <a:defRPr sz="2200" baseline="0"/>
            </a:lvl2pPr>
            <a:lvl3pPr>
              <a:defRPr sz="2000" baseline="0"/>
            </a:lvl3pPr>
            <a:lvl4pPr>
              <a:defRPr sz="1800" baseline="0"/>
            </a:lvl4pPr>
            <a:lvl5pPr>
              <a:defRPr sz="1600" baseline="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493706"/>
            <a:ext cx="8915399" cy="1927947"/>
          </a:xfrm>
        </p:spPr>
        <p:txBody>
          <a:bodyPr/>
          <a:lstStyle/>
          <a:p>
            <a:r>
              <a:rPr lang="en-US" b="1" dirty="0" smtClean="0"/>
              <a:t>Love for a Lifetime</a:t>
            </a:r>
            <a:endParaRPr lang="en-US" dirty="0"/>
          </a:p>
        </p:txBody>
      </p:sp>
      <p:sp>
        <p:nvSpPr>
          <p:cNvPr id="3" name="Subtitle 2"/>
          <p:cNvSpPr>
            <a:spLocks noGrp="1"/>
          </p:cNvSpPr>
          <p:nvPr>
            <p:ph type="subTitle" idx="1"/>
          </p:nvPr>
        </p:nvSpPr>
        <p:spPr>
          <a:xfrm>
            <a:off x="2434975" y="3441843"/>
            <a:ext cx="9069637" cy="2311684"/>
          </a:xfrm>
        </p:spPr>
        <p:txBody>
          <a:bodyPr>
            <a:normAutofit/>
          </a:bodyPr>
          <a:lstStyle/>
          <a:p>
            <a:r>
              <a:rPr lang="en-US" sz="3200" dirty="0" smtClean="0"/>
              <a:t>Session </a:t>
            </a:r>
            <a:r>
              <a:rPr lang="en-US" sz="3200" dirty="0"/>
              <a:t>6</a:t>
            </a:r>
            <a:r>
              <a:rPr lang="en-US" sz="3200" dirty="0" smtClean="0"/>
              <a:t> – Preparing for Marriage</a:t>
            </a:r>
          </a:p>
          <a:p>
            <a:endParaRPr lang="en-US" sz="2400" dirty="0" smtClean="0"/>
          </a:p>
          <a:p>
            <a:r>
              <a:rPr lang="en-US" sz="2400" dirty="0" smtClean="0"/>
              <a:t>http</a:t>
            </a:r>
            <a:r>
              <a:rPr lang="en-US" sz="2400" dirty="0"/>
              <a:t>://markrobnett.com/MarriagePreparation</a:t>
            </a:r>
          </a:p>
        </p:txBody>
      </p:sp>
    </p:spTree>
    <p:extLst>
      <p:ext uri="{BB962C8B-B14F-4D97-AF65-F5344CB8AC3E}">
        <p14:creationId xmlns:p14="http://schemas.microsoft.com/office/powerpoint/2010/main" val="615585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413096"/>
            <a:ext cx="8911687" cy="829552"/>
          </a:xfrm>
        </p:spPr>
        <p:txBody>
          <a:bodyPr>
            <a:normAutofit/>
          </a:bodyPr>
          <a:lstStyle/>
          <a:p>
            <a:r>
              <a:rPr lang="en-US" u="sng" dirty="0" smtClean="0"/>
              <a:t>Homework #2:  Time Apart</a:t>
            </a:r>
            <a:endParaRPr lang="en-US" u="sng" dirty="0"/>
          </a:p>
        </p:txBody>
      </p:sp>
      <p:sp>
        <p:nvSpPr>
          <p:cNvPr id="3" name="Content Placeholder 2"/>
          <p:cNvSpPr>
            <a:spLocks noGrp="1"/>
          </p:cNvSpPr>
          <p:nvPr>
            <p:ph sz="half" idx="1"/>
          </p:nvPr>
        </p:nvSpPr>
        <p:spPr>
          <a:xfrm>
            <a:off x="2098433" y="1242648"/>
            <a:ext cx="4572000" cy="4668574"/>
          </a:xfrm>
        </p:spPr>
        <p:txBody>
          <a:bodyPr>
            <a:normAutofit/>
          </a:bodyPr>
          <a:lstStyle/>
          <a:p>
            <a:pPr marL="0" indent="0">
              <a:buNone/>
            </a:pPr>
            <a:r>
              <a:rPr lang="en-US" dirty="0" smtClean="0"/>
              <a:t>Write down your individual interests you expect to pursue without your fiancé:</a:t>
            </a:r>
          </a:p>
          <a:p>
            <a:pPr marL="0" indent="0">
              <a:buNone/>
            </a:pPr>
            <a:r>
              <a:rPr lang="en-US" dirty="0" smtClean="0"/>
              <a:t>1._________________________________</a:t>
            </a:r>
          </a:p>
          <a:p>
            <a:pPr marL="0" indent="0">
              <a:buNone/>
            </a:pPr>
            <a:r>
              <a:rPr lang="en-US" dirty="0" smtClean="0"/>
              <a:t>2._________________________________</a:t>
            </a:r>
          </a:p>
          <a:p>
            <a:pPr marL="0" indent="0">
              <a:buNone/>
            </a:pPr>
            <a:r>
              <a:rPr lang="en-US" dirty="0" smtClean="0"/>
              <a:t>3._________________________________</a:t>
            </a:r>
          </a:p>
          <a:p>
            <a:pPr marL="0" indent="0">
              <a:buNone/>
            </a:pPr>
            <a:endParaRPr lang="en-US" dirty="0"/>
          </a:p>
          <a:p>
            <a:pPr marL="0" indent="0">
              <a:buNone/>
            </a:pPr>
            <a:r>
              <a:rPr lang="en-US" dirty="0" smtClean="0"/>
              <a:t>How frequently and how much time would these take?</a:t>
            </a:r>
          </a:p>
          <a:p>
            <a:pPr marL="0" indent="0">
              <a:buNone/>
            </a:pPr>
            <a:r>
              <a:rPr lang="en-US" dirty="0"/>
              <a:t>1._________________________________</a:t>
            </a:r>
          </a:p>
          <a:p>
            <a:pPr marL="0" indent="0">
              <a:buNone/>
            </a:pPr>
            <a:r>
              <a:rPr lang="en-US" dirty="0"/>
              <a:t>2._________________________________</a:t>
            </a:r>
          </a:p>
          <a:p>
            <a:pPr marL="0" indent="0">
              <a:buNone/>
            </a:pPr>
            <a:r>
              <a:rPr lang="en-US" dirty="0"/>
              <a:t>3._________________________________</a:t>
            </a:r>
          </a:p>
          <a:p>
            <a:pPr marL="0" indent="0">
              <a:buNone/>
            </a:pPr>
            <a:endParaRPr lang="en-US" dirty="0"/>
          </a:p>
        </p:txBody>
      </p:sp>
      <p:sp>
        <p:nvSpPr>
          <p:cNvPr id="8" name="Content Placeholder 2"/>
          <p:cNvSpPr>
            <a:spLocks noGrp="1"/>
          </p:cNvSpPr>
          <p:nvPr>
            <p:ph sz="half" idx="1"/>
          </p:nvPr>
        </p:nvSpPr>
        <p:spPr>
          <a:xfrm>
            <a:off x="6893177" y="1242648"/>
            <a:ext cx="4829900" cy="4668574"/>
          </a:xfrm>
        </p:spPr>
        <p:txBody>
          <a:bodyPr>
            <a:normAutofit/>
          </a:bodyPr>
          <a:lstStyle/>
          <a:p>
            <a:pPr marL="0" indent="0">
              <a:buNone/>
            </a:pPr>
            <a:r>
              <a:rPr lang="en-US" dirty="0" smtClean="0"/>
              <a:t>Write down any individual interests you expect your fiancé to pursue without you:</a:t>
            </a:r>
          </a:p>
          <a:p>
            <a:pPr marL="0" indent="0">
              <a:buNone/>
            </a:pPr>
            <a:r>
              <a:rPr lang="en-US" dirty="0" smtClean="0"/>
              <a:t>1._________________________________</a:t>
            </a:r>
          </a:p>
          <a:p>
            <a:pPr marL="0" indent="0">
              <a:buNone/>
            </a:pPr>
            <a:r>
              <a:rPr lang="en-US" dirty="0" smtClean="0"/>
              <a:t>2._________________________________</a:t>
            </a:r>
          </a:p>
          <a:p>
            <a:pPr marL="0" indent="0">
              <a:buNone/>
            </a:pPr>
            <a:r>
              <a:rPr lang="en-US" dirty="0" smtClean="0"/>
              <a:t>3._________________________________</a:t>
            </a:r>
          </a:p>
          <a:p>
            <a:pPr marL="0" indent="0">
              <a:buNone/>
            </a:pPr>
            <a:endParaRPr lang="en-US" dirty="0"/>
          </a:p>
          <a:p>
            <a:pPr marL="0" indent="0">
              <a:buNone/>
            </a:pPr>
            <a:r>
              <a:rPr lang="en-US" dirty="0" smtClean="0"/>
              <a:t>How frequently and how much time would these take?</a:t>
            </a:r>
          </a:p>
          <a:p>
            <a:pPr marL="0" indent="0">
              <a:buNone/>
            </a:pPr>
            <a:r>
              <a:rPr lang="en-US" dirty="0"/>
              <a:t>1._________________________________</a:t>
            </a:r>
          </a:p>
          <a:p>
            <a:pPr marL="0" indent="0">
              <a:buNone/>
            </a:pPr>
            <a:r>
              <a:rPr lang="en-US" dirty="0"/>
              <a:t>2._________________________________</a:t>
            </a:r>
          </a:p>
          <a:p>
            <a:pPr marL="0" indent="0">
              <a:buNone/>
            </a:pPr>
            <a:r>
              <a:rPr lang="en-US" dirty="0"/>
              <a:t>3._________________________________</a:t>
            </a:r>
          </a:p>
          <a:p>
            <a:pPr marL="0" indent="0">
              <a:buNone/>
            </a:pPr>
            <a:endParaRPr lang="en-US" dirty="0"/>
          </a:p>
        </p:txBody>
      </p:sp>
      <p:sp>
        <p:nvSpPr>
          <p:cNvPr id="9" name="TextBox 8"/>
          <p:cNvSpPr txBox="1"/>
          <p:nvPr/>
        </p:nvSpPr>
        <p:spPr>
          <a:xfrm>
            <a:off x="2737340" y="5726556"/>
            <a:ext cx="7678615" cy="369332"/>
          </a:xfrm>
          <a:prstGeom prst="rect">
            <a:avLst/>
          </a:prstGeom>
          <a:noFill/>
        </p:spPr>
        <p:txBody>
          <a:bodyPr wrap="square" rtlCol="0">
            <a:spAutoFit/>
          </a:bodyPr>
          <a:lstStyle/>
          <a:p>
            <a:pPr algn="ctr"/>
            <a:r>
              <a:rPr lang="en-US" dirty="0" smtClean="0"/>
              <a:t>When you finish, compare and discuss your answers.</a:t>
            </a:r>
            <a:endParaRPr lang="en-US" dirty="0"/>
          </a:p>
        </p:txBody>
      </p:sp>
    </p:spTree>
    <p:extLst>
      <p:ext uri="{BB962C8B-B14F-4D97-AF65-F5344CB8AC3E}">
        <p14:creationId xmlns:p14="http://schemas.microsoft.com/office/powerpoint/2010/main" val="3207114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53653" y="121695"/>
            <a:ext cx="9350959" cy="1021305"/>
          </a:xfrm>
        </p:spPr>
        <p:txBody>
          <a:bodyPr>
            <a:noAutofit/>
          </a:bodyPr>
          <a:lstStyle/>
          <a:p>
            <a:pPr eaLnBrk="1" hangingPunct="1"/>
            <a:r>
              <a:rPr lang="en-US" altLang="zh-CN" sz="4400" b="1" dirty="0"/>
              <a:t>Love </a:t>
            </a:r>
            <a:r>
              <a:rPr lang="en-US" altLang="zh-CN" sz="4400" b="1" dirty="0" smtClean="0"/>
              <a:t>Languages</a:t>
            </a:r>
            <a:endParaRPr lang="zh-CN" altLang="en-US" sz="4400" dirty="0"/>
          </a:p>
        </p:txBody>
      </p:sp>
      <p:sp>
        <p:nvSpPr>
          <p:cNvPr id="18435" name="Content Placeholder 2"/>
          <p:cNvSpPr>
            <a:spLocks noGrp="1"/>
          </p:cNvSpPr>
          <p:nvPr>
            <p:ph idx="1"/>
          </p:nvPr>
        </p:nvSpPr>
        <p:spPr>
          <a:xfrm>
            <a:off x="1684421" y="1034716"/>
            <a:ext cx="8665381" cy="5537534"/>
          </a:xfrm>
        </p:spPr>
        <p:txBody>
          <a:bodyPr>
            <a:noAutofit/>
          </a:bodyPr>
          <a:lstStyle/>
          <a:p>
            <a:pPr eaLnBrk="1" hangingPunct="1">
              <a:spcBef>
                <a:spcPts val="0"/>
              </a:spcBef>
              <a:spcAft>
                <a:spcPts val="1800"/>
              </a:spcAft>
            </a:pPr>
            <a:r>
              <a:rPr lang="en-US" altLang="zh-CN" sz="2800" dirty="0" smtClean="0"/>
              <a:t>Dr. Gary Chapman suggests that there are five “love languages” that different people understand: </a:t>
            </a:r>
          </a:p>
          <a:p>
            <a:pPr marL="857250" lvl="1" indent="-457200">
              <a:spcBef>
                <a:spcPts val="0"/>
              </a:spcBef>
              <a:spcAft>
                <a:spcPts val="600"/>
              </a:spcAft>
              <a:buFont typeface="Wingdings" panose="05000000000000000000" pitchFamily="2" charset="2"/>
              <a:buChar char="q"/>
            </a:pPr>
            <a:r>
              <a:rPr lang="en-US" altLang="zh-CN" sz="2600" dirty="0"/>
              <a:t>Words of Affirmation</a:t>
            </a:r>
          </a:p>
          <a:p>
            <a:pPr marL="857250" lvl="1" indent="-457200">
              <a:spcBef>
                <a:spcPts val="0"/>
              </a:spcBef>
              <a:spcAft>
                <a:spcPts val="600"/>
              </a:spcAft>
              <a:buFont typeface="Wingdings" panose="05000000000000000000" pitchFamily="2" charset="2"/>
              <a:buChar char="q"/>
            </a:pPr>
            <a:r>
              <a:rPr lang="en-US" altLang="zh-CN" sz="2600" dirty="0"/>
              <a:t>Quality Time</a:t>
            </a:r>
          </a:p>
          <a:p>
            <a:pPr marL="857250" lvl="1" indent="-457200">
              <a:spcBef>
                <a:spcPts val="0"/>
              </a:spcBef>
              <a:spcAft>
                <a:spcPts val="600"/>
              </a:spcAft>
              <a:buFont typeface="Wingdings" panose="05000000000000000000" pitchFamily="2" charset="2"/>
              <a:buChar char="q"/>
            </a:pPr>
            <a:r>
              <a:rPr lang="en-US" altLang="zh-CN" sz="2600" dirty="0"/>
              <a:t>Receiving Gifts</a:t>
            </a:r>
          </a:p>
          <a:p>
            <a:pPr marL="857250" lvl="1" indent="-457200">
              <a:spcBef>
                <a:spcPts val="0"/>
              </a:spcBef>
              <a:spcAft>
                <a:spcPts val="600"/>
              </a:spcAft>
              <a:buFont typeface="Wingdings" panose="05000000000000000000" pitchFamily="2" charset="2"/>
              <a:buChar char="q"/>
            </a:pPr>
            <a:r>
              <a:rPr lang="en-US" altLang="zh-CN" sz="2600" dirty="0"/>
              <a:t>Acts of Service</a:t>
            </a:r>
          </a:p>
          <a:p>
            <a:pPr marL="857250" lvl="1" indent="-457200">
              <a:spcBef>
                <a:spcPts val="0"/>
              </a:spcBef>
              <a:spcAft>
                <a:spcPts val="1800"/>
              </a:spcAft>
              <a:buFont typeface="Wingdings" panose="05000000000000000000" pitchFamily="2" charset="2"/>
              <a:buChar char="q"/>
            </a:pPr>
            <a:r>
              <a:rPr lang="en-US" altLang="zh-CN" sz="2600" dirty="0"/>
              <a:t>Physical Touch </a:t>
            </a:r>
            <a:endParaRPr lang="en-US" altLang="zh-CN" sz="2600" dirty="0" smtClean="0"/>
          </a:p>
          <a:p>
            <a:pPr eaLnBrk="1" hangingPunct="1">
              <a:spcBef>
                <a:spcPts val="0"/>
              </a:spcBef>
              <a:spcAft>
                <a:spcPts val="1800"/>
              </a:spcAft>
            </a:pPr>
            <a:r>
              <a:rPr lang="en-US" altLang="zh-CN" sz="2800" dirty="0" smtClean="0"/>
              <a:t>People “speak” these languages through their actions, and they receive love best when others perform actions in their love language. </a:t>
            </a:r>
          </a:p>
          <a:p>
            <a:pPr eaLnBrk="1" hangingPunct="1">
              <a:spcBef>
                <a:spcPts val="0"/>
              </a:spcBef>
              <a:spcAft>
                <a:spcPts val="1800"/>
              </a:spcAft>
            </a:pPr>
            <a:endParaRPr lang="zh-CN" altLang="en-US" sz="2800" dirty="0" smtClean="0"/>
          </a:p>
          <a:p>
            <a:pPr eaLnBrk="1" hangingPunct="1">
              <a:spcBef>
                <a:spcPts val="0"/>
              </a:spcBef>
              <a:spcAft>
                <a:spcPts val="1800"/>
              </a:spcAft>
            </a:pPr>
            <a:endParaRPr lang="zh-CN" altLang="en-US" sz="2800" dirty="0" smtClean="0"/>
          </a:p>
        </p:txBody>
      </p:sp>
    </p:spTree>
    <p:extLst>
      <p:ext uri="{BB962C8B-B14F-4D97-AF65-F5344CB8AC3E}">
        <p14:creationId xmlns:p14="http://schemas.microsoft.com/office/powerpoint/2010/main" val="263508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435">
                                            <p:txEl>
                                              <p:pRg st="1" end="1"/>
                                            </p:txEl>
                                          </p:spTgt>
                                        </p:tgtEl>
                                        <p:attrNameLst>
                                          <p:attrName>style.visibility</p:attrName>
                                        </p:attrNameLst>
                                      </p:cBhvr>
                                      <p:to>
                                        <p:strVal val="visible"/>
                                      </p:to>
                                    </p:set>
                                    <p:animEffect transition="in" filter="wipe(left)">
                                      <p:cBhvr>
                                        <p:cTn id="10" dur="500"/>
                                        <p:tgtEl>
                                          <p:spTgt spid="1843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Effect transition="in" filter="wipe(left)">
                                      <p:cBhvr>
                                        <p:cTn id="13" dur="500"/>
                                        <p:tgtEl>
                                          <p:spTgt spid="18435">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8435">
                                            <p:txEl>
                                              <p:pRg st="3" end="3"/>
                                            </p:txEl>
                                          </p:spTgt>
                                        </p:tgtEl>
                                        <p:attrNameLst>
                                          <p:attrName>style.visibility</p:attrName>
                                        </p:attrNameLst>
                                      </p:cBhvr>
                                      <p:to>
                                        <p:strVal val="visible"/>
                                      </p:to>
                                    </p:set>
                                    <p:animEffect transition="in" filter="wipe(left)">
                                      <p:cBhvr>
                                        <p:cTn id="16" dur="500"/>
                                        <p:tgtEl>
                                          <p:spTgt spid="18435">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animEffect transition="in" filter="wipe(left)">
                                      <p:cBhvr>
                                        <p:cTn id="19" dur="500"/>
                                        <p:tgtEl>
                                          <p:spTgt spid="18435">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8435">
                                            <p:txEl>
                                              <p:pRg st="5" end="5"/>
                                            </p:txEl>
                                          </p:spTgt>
                                        </p:tgtEl>
                                        <p:attrNameLst>
                                          <p:attrName>style.visibility</p:attrName>
                                        </p:attrNameLst>
                                      </p:cBhvr>
                                      <p:to>
                                        <p:strVal val="visible"/>
                                      </p:to>
                                    </p:set>
                                    <p:animEffect transition="in" filter="wipe(left)">
                                      <p:cBhvr>
                                        <p:cTn id="22" dur="500"/>
                                        <p:tgtEl>
                                          <p:spTgt spid="1843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5">
                                            <p:txEl>
                                              <p:pRg st="6" end="6"/>
                                            </p:txEl>
                                          </p:spTgt>
                                        </p:tgtEl>
                                        <p:attrNameLst>
                                          <p:attrName>style.visibility</p:attrName>
                                        </p:attrNameLst>
                                      </p:cBhvr>
                                      <p:to>
                                        <p:strVal val="visible"/>
                                      </p:to>
                                    </p:set>
                                    <p:animEffect transition="in" filter="wipe(left)">
                                      <p:cBhvr>
                                        <p:cTn id="27" dur="5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53653" y="121695"/>
            <a:ext cx="9350959" cy="1021305"/>
          </a:xfrm>
        </p:spPr>
        <p:txBody>
          <a:bodyPr>
            <a:noAutofit/>
          </a:bodyPr>
          <a:lstStyle/>
          <a:p>
            <a:pPr eaLnBrk="1" hangingPunct="1"/>
            <a:r>
              <a:rPr lang="en-US" altLang="zh-CN" sz="4400" b="1" dirty="0"/>
              <a:t>Love </a:t>
            </a:r>
            <a:r>
              <a:rPr lang="en-US" altLang="zh-CN" sz="4400" b="1" dirty="0" smtClean="0"/>
              <a:t>Languages</a:t>
            </a:r>
            <a:endParaRPr lang="zh-CN" altLang="en-US" sz="4400" dirty="0"/>
          </a:p>
        </p:txBody>
      </p:sp>
      <p:sp>
        <p:nvSpPr>
          <p:cNvPr id="18435" name="Content Placeholder 2"/>
          <p:cNvSpPr>
            <a:spLocks noGrp="1"/>
          </p:cNvSpPr>
          <p:nvPr>
            <p:ph idx="1"/>
          </p:nvPr>
        </p:nvSpPr>
        <p:spPr>
          <a:xfrm>
            <a:off x="1552075" y="1143000"/>
            <a:ext cx="8797728" cy="5429250"/>
          </a:xfrm>
        </p:spPr>
        <p:txBody>
          <a:bodyPr>
            <a:noAutofit/>
          </a:bodyPr>
          <a:lstStyle/>
          <a:p>
            <a:r>
              <a:rPr lang="en-US" u="sng" dirty="0"/>
              <a:t>Words of </a:t>
            </a:r>
            <a:r>
              <a:rPr lang="en-US" u="sng" dirty="0" smtClean="0"/>
              <a:t>Affirmation</a:t>
            </a:r>
            <a:r>
              <a:rPr lang="en-US" dirty="0" smtClean="0"/>
              <a:t>.  If </a:t>
            </a:r>
            <a:r>
              <a:rPr lang="en-US" dirty="0"/>
              <a:t>this is your love language, </a:t>
            </a:r>
            <a:r>
              <a:rPr lang="en-US" dirty="0" smtClean="0"/>
              <a:t>unexpected compliments </a:t>
            </a:r>
            <a:r>
              <a:rPr lang="en-US" dirty="0"/>
              <a:t>mean the world to you. Hearing the words, “I love you,” are </a:t>
            </a:r>
            <a:r>
              <a:rPr lang="en-US" dirty="0" smtClean="0"/>
              <a:t>important, but hearing </a:t>
            </a:r>
            <a:r>
              <a:rPr lang="en-US" dirty="0"/>
              <a:t>the reasons behind that love sends your spirits skyward. Insults can leave you shattered and are not easily forgotten</a:t>
            </a:r>
            <a:r>
              <a:rPr lang="en-US" dirty="0" smtClean="0"/>
              <a:t>.</a:t>
            </a:r>
            <a:endParaRPr lang="en-US" dirty="0"/>
          </a:p>
          <a:p>
            <a:r>
              <a:rPr lang="en-US" u="sng" dirty="0" smtClean="0"/>
              <a:t>Quality Time</a:t>
            </a:r>
            <a:r>
              <a:rPr lang="en-US" dirty="0" smtClean="0"/>
              <a:t>. Being present with this </a:t>
            </a:r>
            <a:r>
              <a:rPr lang="en-US" dirty="0"/>
              <a:t>type of person is </a:t>
            </a:r>
            <a:r>
              <a:rPr lang="en-US" dirty="0" smtClean="0"/>
              <a:t>important – really being there – with </a:t>
            </a:r>
            <a:r>
              <a:rPr lang="en-US" dirty="0"/>
              <a:t>the TV off, fork and knife down, and all chores and tasks on </a:t>
            </a:r>
            <a:r>
              <a:rPr lang="en-US" dirty="0" smtClean="0"/>
              <a:t>standby – makes </a:t>
            </a:r>
            <a:r>
              <a:rPr lang="en-US" dirty="0"/>
              <a:t>your </a:t>
            </a:r>
            <a:r>
              <a:rPr lang="en-US" dirty="0" smtClean="0"/>
              <a:t>spouse feel </a:t>
            </a:r>
            <a:r>
              <a:rPr lang="en-US" dirty="0"/>
              <a:t>truly special and loved. Distractions, postponed dates, or the failure to listen can be especially hurtful</a:t>
            </a:r>
            <a:r>
              <a:rPr lang="en-US" dirty="0" smtClean="0"/>
              <a:t>.</a:t>
            </a:r>
          </a:p>
        </p:txBody>
      </p:sp>
    </p:spTree>
    <p:extLst>
      <p:ext uri="{BB962C8B-B14F-4D97-AF65-F5344CB8AC3E}">
        <p14:creationId xmlns:p14="http://schemas.microsoft.com/office/powerpoint/2010/main" val="127728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wipe(left)">
                                      <p:cBhvr>
                                        <p:cTn id="12" dur="500"/>
                                        <p:tgtEl>
                                          <p:spTgt spid="18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53653" y="121695"/>
            <a:ext cx="9350959" cy="1021305"/>
          </a:xfrm>
        </p:spPr>
        <p:txBody>
          <a:bodyPr>
            <a:noAutofit/>
          </a:bodyPr>
          <a:lstStyle/>
          <a:p>
            <a:pPr eaLnBrk="1" hangingPunct="1"/>
            <a:r>
              <a:rPr lang="en-US" altLang="zh-CN" sz="4400" b="1" dirty="0"/>
              <a:t>Love </a:t>
            </a:r>
            <a:r>
              <a:rPr lang="en-US" altLang="zh-CN" sz="4400" b="1" dirty="0" smtClean="0"/>
              <a:t>Languages</a:t>
            </a:r>
            <a:endParaRPr lang="zh-CN" altLang="en-US" sz="4400" dirty="0"/>
          </a:p>
        </p:txBody>
      </p:sp>
      <p:sp>
        <p:nvSpPr>
          <p:cNvPr id="18435" name="Content Placeholder 2"/>
          <p:cNvSpPr>
            <a:spLocks noGrp="1"/>
          </p:cNvSpPr>
          <p:nvPr>
            <p:ph idx="1"/>
          </p:nvPr>
        </p:nvSpPr>
        <p:spPr>
          <a:xfrm>
            <a:off x="1552075" y="1143000"/>
            <a:ext cx="8797728" cy="5429250"/>
          </a:xfrm>
        </p:spPr>
        <p:txBody>
          <a:bodyPr>
            <a:noAutofit/>
          </a:bodyPr>
          <a:lstStyle/>
          <a:p>
            <a:r>
              <a:rPr lang="en-US" u="sng" dirty="0" smtClean="0"/>
              <a:t>Receiving Gifts</a:t>
            </a:r>
            <a:r>
              <a:rPr lang="en-US" dirty="0" smtClean="0"/>
              <a:t>.  Don’t </a:t>
            </a:r>
            <a:r>
              <a:rPr lang="en-US" dirty="0"/>
              <a:t>mistake this love language for materialism; the receiver of gifts thrives on the love, thoughtfulness, and effort behind the gift. </a:t>
            </a:r>
            <a:r>
              <a:rPr lang="en-US" dirty="0" smtClean="0"/>
              <a:t>The </a:t>
            </a:r>
            <a:r>
              <a:rPr lang="en-US" dirty="0"/>
              <a:t>perfect gift or gesture shows that you are known, you are cared for, and you are prized above whatever was sacrificed to bring the gift to you. A missed birthday, anniversary, or a hasty, thoughtless gift would be </a:t>
            </a:r>
            <a:r>
              <a:rPr lang="en-US" dirty="0" smtClean="0"/>
              <a:t>disastrous.</a:t>
            </a:r>
          </a:p>
          <a:p>
            <a:r>
              <a:rPr lang="en-US" u="sng" dirty="0"/>
              <a:t>Acts of </a:t>
            </a:r>
            <a:r>
              <a:rPr lang="en-US" u="sng" dirty="0" smtClean="0"/>
              <a:t>Service</a:t>
            </a:r>
            <a:r>
              <a:rPr lang="en-US" dirty="0" smtClean="0"/>
              <a:t>. </a:t>
            </a:r>
            <a:r>
              <a:rPr lang="en-US" dirty="0"/>
              <a:t>People who speak this love language seek to please their </a:t>
            </a:r>
            <a:r>
              <a:rPr lang="en-US" dirty="0" smtClean="0"/>
              <a:t>spouse </a:t>
            </a:r>
            <a:r>
              <a:rPr lang="en-US" dirty="0"/>
              <a:t>by serving </a:t>
            </a:r>
            <a:r>
              <a:rPr lang="en-US" dirty="0" smtClean="0"/>
              <a:t>them.  To </a:t>
            </a:r>
            <a:r>
              <a:rPr lang="en-US" dirty="0"/>
              <a:t>ease the burden of responsibilities </a:t>
            </a:r>
            <a:r>
              <a:rPr lang="en-US" dirty="0" smtClean="0"/>
              <a:t>on their partner brings joy to this person. </a:t>
            </a:r>
            <a:r>
              <a:rPr lang="en-US" dirty="0"/>
              <a:t>The words he or she most want to hear: “Let me do that for you.” Laziness, broken commitments, and making more work for them tell speakers of this language their feelings don’t matter</a:t>
            </a:r>
            <a:r>
              <a:rPr lang="en-US" dirty="0" smtClean="0"/>
              <a:t>.</a:t>
            </a:r>
            <a:endParaRPr lang="zh-CN" altLang="en-US" sz="2800" dirty="0" smtClean="0"/>
          </a:p>
        </p:txBody>
      </p:sp>
    </p:spTree>
    <p:extLst>
      <p:ext uri="{BB962C8B-B14F-4D97-AF65-F5344CB8AC3E}">
        <p14:creationId xmlns:p14="http://schemas.microsoft.com/office/powerpoint/2010/main" val="318810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wipe(left)">
                                      <p:cBhvr>
                                        <p:cTn id="12" dur="500"/>
                                        <p:tgtEl>
                                          <p:spTgt spid="18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53653" y="121695"/>
            <a:ext cx="9350959" cy="1021305"/>
          </a:xfrm>
        </p:spPr>
        <p:txBody>
          <a:bodyPr>
            <a:noAutofit/>
          </a:bodyPr>
          <a:lstStyle/>
          <a:p>
            <a:pPr eaLnBrk="1" hangingPunct="1"/>
            <a:r>
              <a:rPr lang="en-US" altLang="zh-CN" sz="4400" b="1" dirty="0"/>
              <a:t>Love </a:t>
            </a:r>
            <a:r>
              <a:rPr lang="en-US" altLang="zh-CN" sz="4400" b="1" dirty="0" smtClean="0"/>
              <a:t>Languages</a:t>
            </a:r>
            <a:endParaRPr lang="zh-CN" altLang="en-US" sz="4400" dirty="0"/>
          </a:p>
        </p:txBody>
      </p:sp>
      <p:sp>
        <p:nvSpPr>
          <p:cNvPr id="18435" name="Content Placeholder 2"/>
          <p:cNvSpPr>
            <a:spLocks noGrp="1"/>
          </p:cNvSpPr>
          <p:nvPr>
            <p:ph idx="1"/>
          </p:nvPr>
        </p:nvSpPr>
        <p:spPr>
          <a:xfrm>
            <a:off x="1552075" y="1143000"/>
            <a:ext cx="8797728" cy="5429250"/>
          </a:xfrm>
        </p:spPr>
        <p:txBody>
          <a:bodyPr>
            <a:noAutofit/>
          </a:bodyPr>
          <a:lstStyle/>
          <a:p>
            <a:r>
              <a:rPr lang="en-US" u="sng" dirty="0" smtClean="0"/>
              <a:t>Physical Touch</a:t>
            </a:r>
            <a:r>
              <a:rPr lang="en-US" dirty="0" smtClean="0"/>
              <a:t>.  This </a:t>
            </a:r>
            <a:r>
              <a:rPr lang="en-US" dirty="0"/>
              <a:t>language isn’t all about the bedroom. </a:t>
            </a:r>
            <a:r>
              <a:rPr lang="en-US" dirty="0" smtClean="0"/>
              <a:t>Hugs</a:t>
            </a:r>
            <a:r>
              <a:rPr lang="en-US" dirty="0"/>
              <a:t>, pats on the back, holding hands, and thoughtful touches on the arm, shoulder, or face—they can all be ways to show excitement, concern, care, and love. Physical presence and accessibility are crucial, while neglect or abuse can be unforgivable and destructive</a:t>
            </a:r>
            <a:r>
              <a:rPr lang="en-US" dirty="0" smtClean="0"/>
              <a:t>.</a:t>
            </a:r>
            <a:endParaRPr lang="en-US" dirty="0"/>
          </a:p>
        </p:txBody>
      </p:sp>
    </p:spTree>
    <p:extLst>
      <p:ext uri="{BB962C8B-B14F-4D97-AF65-F5344CB8AC3E}">
        <p14:creationId xmlns:p14="http://schemas.microsoft.com/office/powerpoint/2010/main" val="341230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1064"/>
            <a:ext cx="8839200" cy="967974"/>
          </a:xfrm>
        </p:spPr>
        <p:txBody>
          <a:bodyPr>
            <a:normAutofit/>
          </a:bodyPr>
          <a:lstStyle/>
          <a:p>
            <a:r>
              <a:rPr lang="en-US" sz="4400" b="1" u="sng" dirty="0" smtClean="0"/>
              <a:t>Your Love Languages</a:t>
            </a:r>
            <a:endParaRPr lang="en-US" sz="4400" dirty="0"/>
          </a:p>
        </p:txBody>
      </p:sp>
      <p:sp>
        <p:nvSpPr>
          <p:cNvPr id="3" name="Content Placeholder 2"/>
          <p:cNvSpPr>
            <a:spLocks noGrp="1"/>
          </p:cNvSpPr>
          <p:nvPr>
            <p:ph idx="1"/>
          </p:nvPr>
        </p:nvSpPr>
        <p:spPr>
          <a:xfrm>
            <a:off x="1676399" y="1286188"/>
            <a:ext cx="9055769" cy="5343211"/>
          </a:xfrm>
        </p:spPr>
        <p:txBody>
          <a:bodyPr>
            <a:noAutofit/>
          </a:bodyPr>
          <a:lstStyle/>
          <a:p>
            <a:r>
              <a:rPr lang="en-US" dirty="0" smtClean="0"/>
              <a:t>Think about times when you have felt appreciated / loved by someone. With that in mind, try to put the five ways of showing love in order of importance for you.  </a:t>
            </a:r>
          </a:p>
          <a:p>
            <a:r>
              <a:rPr lang="en-US" dirty="0" smtClean="0"/>
              <a:t>Afterwards, try to put them in the order your partner would say about themselves </a:t>
            </a:r>
            <a:r>
              <a:rPr lang="en-US" dirty="0"/>
              <a:t>(1=most important, 5 = least important)</a:t>
            </a:r>
          </a:p>
          <a:p>
            <a:pPr marL="0" indent="0">
              <a:buNone/>
            </a:pPr>
            <a:r>
              <a:rPr lang="en-US" dirty="0" smtClean="0"/>
              <a:t>       </a:t>
            </a:r>
            <a:r>
              <a:rPr lang="en-US" b="1" u="sng" dirty="0" smtClean="0"/>
              <a:t>For you</a:t>
            </a:r>
            <a:r>
              <a:rPr lang="en-US" dirty="0" smtClean="0"/>
              <a:t>                          </a:t>
            </a:r>
            <a:r>
              <a:rPr lang="en-US" b="1" u="sng" dirty="0" smtClean="0"/>
              <a:t>For your partner</a:t>
            </a:r>
          </a:p>
          <a:p>
            <a:pPr marL="0" indent="0">
              <a:buNone/>
            </a:pPr>
            <a:r>
              <a:rPr lang="en-US" altLang="zh-CN" sz="2400" dirty="0" smtClean="0"/>
              <a:t>                 Words </a:t>
            </a:r>
            <a:r>
              <a:rPr lang="en-US" altLang="zh-CN" sz="2400" dirty="0"/>
              <a:t>of Affirmation</a:t>
            </a:r>
          </a:p>
          <a:p>
            <a:pPr marL="400050" lvl="1" indent="0">
              <a:spcBef>
                <a:spcPts val="0"/>
              </a:spcBef>
              <a:spcAft>
                <a:spcPts val="600"/>
              </a:spcAft>
              <a:buSzPct val="150000"/>
              <a:buNone/>
            </a:pPr>
            <a:r>
              <a:rPr lang="en-US" altLang="zh-CN" sz="2400" dirty="0"/>
              <a:t>   </a:t>
            </a:r>
            <a:r>
              <a:rPr lang="en-US" altLang="zh-CN" sz="2400" dirty="0" smtClean="0"/>
              <a:t>               Quality </a:t>
            </a:r>
            <a:r>
              <a:rPr lang="en-US" altLang="zh-CN" sz="2400" dirty="0"/>
              <a:t>Time</a:t>
            </a:r>
          </a:p>
          <a:p>
            <a:pPr marL="400050" lvl="1" indent="0">
              <a:spcBef>
                <a:spcPts val="0"/>
              </a:spcBef>
              <a:spcAft>
                <a:spcPts val="600"/>
              </a:spcAft>
              <a:buSzPct val="150000"/>
              <a:buNone/>
            </a:pPr>
            <a:r>
              <a:rPr lang="en-US" altLang="zh-CN" sz="2400" dirty="0" smtClean="0"/>
              <a:t>                Receiving </a:t>
            </a:r>
            <a:r>
              <a:rPr lang="en-US" altLang="zh-CN" sz="2400" dirty="0"/>
              <a:t>Gifts</a:t>
            </a:r>
          </a:p>
          <a:p>
            <a:pPr marL="400050" lvl="1" indent="0">
              <a:spcBef>
                <a:spcPts val="0"/>
              </a:spcBef>
              <a:spcAft>
                <a:spcPts val="600"/>
              </a:spcAft>
              <a:buSzPct val="150000"/>
              <a:buNone/>
            </a:pPr>
            <a:r>
              <a:rPr lang="en-US" altLang="zh-CN" sz="2400" dirty="0" smtClean="0"/>
              <a:t>                Acts </a:t>
            </a:r>
            <a:r>
              <a:rPr lang="en-US" altLang="zh-CN" sz="2400" dirty="0"/>
              <a:t>of Service</a:t>
            </a:r>
          </a:p>
          <a:p>
            <a:pPr marL="400050" lvl="1" indent="0">
              <a:spcBef>
                <a:spcPts val="0"/>
              </a:spcBef>
              <a:spcAft>
                <a:spcPts val="1800"/>
              </a:spcAft>
              <a:buSzPct val="150000"/>
              <a:buNone/>
            </a:pPr>
            <a:r>
              <a:rPr lang="en-US" altLang="zh-CN" sz="2400" dirty="0" smtClean="0"/>
              <a:t>                Physical </a:t>
            </a:r>
            <a:r>
              <a:rPr lang="en-US" altLang="zh-CN" sz="2400" dirty="0"/>
              <a:t>Touch </a:t>
            </a:r>
          </a:p>
          <a:p>
            <a:endParaRPr lang="en-US" dirty="0" smtClean="0"/>
          </a:p>
        </p:txBody>
      </p:sp>
      <p:sp>
        <p:nvSpPr>
          <p:cNvPr id="4" name="Rectangle 3"/>
          <p:cNvSpPr/>
          <p:nvPr/>
        </p:nvSpPr>
        <p:spPr>
          <a:xfrm>
            <a:off x="2646947" y="4259182"/>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642931" y="4688316"/>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650947" y="5141506"/>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646931" y="5570642"/>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654950" y="5999770"/>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324612" y="4267198"/>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320596" y="4696332"/>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328612" y="5149522"/>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324596" y="5578658"/>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332615" y="6007786"/>
            <a:ext cx="385011" cy="3128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662737" y="4331361"/>
            <a:ext cx="3116179" cy="1938992"/>
          </a:xfrm>
          <a:prstGeom prst="rect">
            <a:avLst/>
          </a:prstGeom>
          <a:noFill/>
          <a:ln>
            <a:solidFill>
              <a:schemeClr val="tx1"/>
            </a:solidFill>
          </a:ln>
        </p:spPr>
        <p:txBody>
          <a:bodyPr wrap="square" rtlCol="0">
            <a:spAutoFit/>
          </a:bodyPr>
          <a:lstStyle/>
          <a:p>
            <a:r>
              <a:rPr lang="en-US" sz="2000" dirty="0" smtClean="0"/>
              <a:t>After you finish, share your results with your partner and think about how to speak each other’s “language” better.</a:t>
            </a:r>
            <a:endParaRPr lang="en-US" sz="2000" dirty="0"/>
          </a:p>
        </p:txBody>
      </p:sp>
    </p:spTree>
    <p:extLst>
      <p:ext uri="{BB962C8B-B14F-4D97-AF65-F5344CB8AC3E}">
        <p14:creationId xmlns:p14="http://schemas.microsoft.com/office/powerpoint/2010/main" val="180374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noAutofit/>
          </a:bodyPr>
          <a:lstStyle/>
          <a:p>
            <a:r>
              <a:rPr lang="en-US" sz="4800" b="1" u="sng" dirty="0"/>
              <a:t>Love for a Lifetime</a:t>
            </a:r>
            <a:endParaRPr lang="en-US" sz="4800" dirty="0"/>
          </a:p>
        </p:txBody>
      </p:sp>
      <p:sp>
        <p:nvSpPr>
          <p:cNvPr id="3" name="Content Placeholder 2"/>
          <p:cNvSpPr>
            <a:spLocks noGrp="1"/>
          </p:cNvSpPr>
          <p:nvPr>
            <p:ph idx="1"/>
          </p:nvPr>
        </p:nvSpPr>
        <p:spPr>
          <a:xfrm>
            <a:off x="1524000" y="990600"/>
            <a:ext cx="9144000" cy="5867400"/>
          </a:xfrm>
        </p:spPr>
        <p:txBody>
          <a:bodyPr>
            <a:normAutofit fontScale="92500" lnSpcReduction="10000"/>
          </a:bodyPr>
          <a:lstStyle/>
          <a:p>
            <a:pPr>
              <a:spcAft>
                <a:spcPts val="1200"/>
              </a:spcAft>
            </a:pPr>
            <a:r>
              <a:rPr lang="en-US" sz="4000" b="1" i="1" dirty="0"/>
              <a:t>Choose to </a:t>
            </a:r>
            <a:r>
              <a:rPr lang="en-US" sz="4000" b="1" i="1" dirty="0" smtClean="0"/>
              <a:t>become </a:t>
            </a:r>
            <a:r>
              <a:rPr lang="en-US" sz="4000" b="1" i="1" dirty="0"/>
              <a:t>the right person</a:t>
            </a:r>
            <a:r>
              <a:rPr lang="en-US" sz="4000" dirty="0"/>
              <a:t>: develop strong values, good character, self-control, and responsibility.</a:t>
            </a:r>
          </a:p>
          <a:p>
            <a:pPr>
              <a:spcAft>
                <a:spcPts val="1200"/>
              </a:spcAft>
            </a:pPr>
            <a:r>
              <a:rPr lang="en-US" sz="4000" b="1" i="1" dirty="0"/>
              <a:t>Choose the right person</a:t>
            </a:r>
            <a:r>
              <a:rPr lang="en-US" sz="4000" dirty="0"/>
              <a:t>: a person with similar values, strong character, and unconditional love.</a:t>
            </a:r>
          </a:p>
          <a:p>
            <a:pPr>
              <a:spcAft>
                <a:spcPts val="1200"/>
              </a:spcAft>
            </a:pPr>
            <a:r>
              <a:rPr lang="en-US" sz="4000" b="1" i="1" dirty="0"/>
              <a:t>Plan for the long-term</a:t>
            </a:r>
            <a:r>
              <a:rPr lang="en-US" sz="4000" dirty="0"/>
              <a:t>: </a:t>
            </a:r>
            <a:r>
              <a:rPr lang="en-US" sz="4000" dirty="0" smtClean="0"/>
              <a:t>be </a:t>
            </a:r>
            <a:r>
              <a:rPr lang="en-US" sz="4000" dirty="0"/>
              <a:t>committed to your partner and work at developing true love.</a:t>
            </a:r>
          </a:p>
        </p:txBody>
      </p:sp>
    </p:spTree>
    <p:extLst>
      <p:ext uri="{BB962C8B-B14F-4D97-AF65-F5344CB8AC3E}">
        <p14:creationId xmlns:p14="http://schemas.microsoft.com/office/powerpoint/2010/main" val="202816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804989" y="197255"/>
            <a:ext cx="8722643" cy="1311128"/>
          </a:xfrm>
          <a:prstGeom prst="rect">
            <a:avLst/>
          </a:prstGeom>
          <a:noFill/>
          <a:ln w="9525" algn="ctr">
            <a:noFill/>
            <a:miter lim="800000"/>
            <a:headEnd/>
            <a:tailEnd/>
          </a:ln>
          <a:effectLst/>
        </p:spPr>
        <p:txBody>
          <a:bodyPr wrap="square" anchor="ctr">
            <a:spAutoFit/>
          </a:bodyPr>
          <a:lstStyle/>
          <a:p>
            <a:pPr>
              <a:spcBef>
                <a:spcPct val="20000"/>
              </a:spcBef>
              <a:tabLst>
                <a:tab pos="182563" algn="l"/>
              </a:tabLst>
              <a:defRPr/>
            </a:pPr>
            <a:r>
              <a:rPr lang="en-US" altLang="zh-CN" sz="3600" b="1" dirty="0">
                <a:effectLst>
                  <a:outerShdw blurRad="38100" dist="38100" dir="2700000" algn="tl">
                    <a:srgbClr val="C0C0C0"/>
                  </a:outerShdw>
                </a:effectLst>
                <a:latin typeface="Arial" charset="0"/>
              </a:rPr>
              <a:t>A person demonstrating true love is:</a:t>
            </a:r>
          </a:p>
          <a:p>
            <a:pPr>
              <a:spcBef>
                <a:spcPct val="20000"/>
              </a:spcBef>
              <a:tabLst>
                <a:tab pos="182563" algn="l"/>
              </a:tabLst>
              <a:defRPr/>
            </a:pPr>
            <a:r>
              <a:rPr lang="zh-CN" altLang="en-US" sz="3600" b="1" dirty="0">
                <a:effectLst>
                  <a:outerShdw blurRad="38100" dist="38100" dir="2700000" algn="tl">
                    <a:srgbClr val="C0C0C0"/>
                  </a:outerShdw>
                </a:effectLst>
                <a:latin typeface="Arial" charset="0"/>
              </a:rPr>
              <a:t>一个表达真爱的人：</a:t>
            </a:r>
          </a:p>
        </p:txBody>
      </p:sp>
      <p:sp>
        <p:nvSpPr>
          <p:cNvPr id="135171" name="Rectangle 3"/>
          <p:cNvSpPr>
            <a:spLocks noChangeArrowheads="1"/>
          </p:cNvSpPr>
          <p:nvPr/>
        </p:nvSpPr>
        <p:spPr bwMode="auto">
          <a:xfrm>
            <a:off x="1752600" y="1964322"/>
            <a:ext cx="1832553" cy="400110"/>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rPr>
              <a:t>Patient    </a:t>
            </a:r>
            <a:r>
              <a:rPr lang="zh-CN" altLang="en-US" sz="2000" b="1" dirty="0">
                <a:effectLst>
                  <a:outerShdw blurRad="38100" dist="38100" dir="2700000" algn="tl">
                    <a:srgbClr val="C0C0C0"/>
                  </a:outerShdw>
                </a:effectLst>
              </a:rPr>
              <a:t>耐心</a:t>
            </a:r>
            <a:endParaRPr lang="zh-CN" altLang="en-US" sz="2400" b="1" i="1" dirty="0"/>
          </a:p>
        </p:txBody>
      </p:sp>
      <p:sp>
        <p:nvSpPr>
          <p:cNvPr id="135172" name="Rectangle 4"/>
          <p:cNvSpPr>
            <a:spLocks noChangeArrowheads="1"/>
          </p:cNvSpPr>
          <p:nvPr/>
        </p:nvSpPr>
        <p:spPr bwMode="auto">
          <a:xfrm>
            <a:off x="1752601" y="2314546"/>
            <a:ext cx="1497526" cy="400110"/>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rPr>
              <a:t>Kind</a:t>
            </a:r>
            <a:r>
              <a:rPr lang="zh-CN" altLang="en-US" sz="2000" b="1" dirty="0">
                <a:effectLst>
                  <a:outerShdw blurRad="38100" dist="38100" dir="2700000" algn="tl">
                    <a:srgbClr val="C0C0C0"/>
                  </a:outerShdw>
                </a:effectLst>
              </a:rPr>
              <a:t>　善良</a:t>
            </a:r>
            <a:endParaRPr lang="zh-CN" altLang="en-US" sz="2400" b="1" i="1" dirty="0"/>
          </a:p>
        </p:txBody>
      </p:sp>
      <p:sp>
        <p:nvSpPr>
          <p:cNvPr id="135173" name="Rectangle 5"/>
          <p:cNvSpPr>
            <a:spLocks noChangeArrowheads="1"/>
          </p:cNvSpPr>
          <p:nvPr/>
        </p:nvSpPr>
        <p:spPr bwMode="auto">
          <a:xfrm>
            <a:off x="1752601" y="2664768"/>
            <a:ext cx="1957587"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rPr>
              <a:t>Trusting</a:t>
            </a:r>
            <a:r>
              <a:rPr lang="zh-CN" altLang="en-US" sz="2000" b="1" dirty="0">
                <a:effectLst>
                  <a:outerShdw blurRad="38100" dist="38100" dir="2700000" algn="tl">
                    <a:srgbClr val="C0C0C0"/>
                  </a:outerShdw>
                </a:effectLst>
              </a:rPr>
              <a:t>　信任</a:t>
            </a:r>
            <a:r>
              <a:rPr lang="zh-CN" altLang="en-US" sz="2400" b="1" i="1" dirty="0"/>
              <a:t> </a:t>
            </a:r>
          </a:p>
        </p:txBody>
      </p:sp>
      <p:sp>
        <p:nvSpPr>
          <p:cNvPr id="135174" name="Rectangle 6"/>
          <p:cNvSpPr>
            <a:spLocks noChangeArrowheads="1"/>
          </p:cNvSpPr>
          <p:nvPr/>
        </p:nvSpPr>
        <p:spPr bwMode="auto">
          <a:xfrm>
            <a:off x="1752600" y="3045768"/>
            <a:ext cx="1709122"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Loyal</a:t>
            </a:r>
            <a:r>
              <a:rPr lang="zh-CN" altLang="en-US" sz="2000" b="1" dirty="0">
                <a:effectLst>
                  <a:outerShdw blurRad="38100" dist="38100" dir="2700000" algn="tl">
                    <a:srgbClr val="C0C0C0"/>
                  </a:outerShdw>
                </a:effectLst>
                <a:latin typeface="Arial" charset="0"/>
              </a:rPr>
              <a:t>　忠实</a:t>
            </a:r>
            <a:r>
              <a:rPr lang="zh-CN" altLang="en-US" sz="2400" b="1" i="1" dirty="0">
                <a:latin typeface="Arial" charset="0"/>
              </a:rPr>
              <a:t> </a:t>
            </a:r>
          </a:p>
        </p:txBody>
      </p:sp>
      <p:sp>
        <p:nvSpPr>
          <p:cNvPr id="135175" name="Rectangle 7"/>
          <p:cNvSpPr>
            <a:spLocks noChangeArrowheads="1"/>
          </p:cNvSpPr>
          <p:nvPr/>
        </p:nvSpPr>
        <p:spPr bwMode="auto">
          <a:xfrm>
            <a:off x="1752601" y="3501480"/>
            <a:ext cx="4044312" cy="769441"/>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Glad </a:t>
            </a:r>
            <a:r>
              <a:rPr lang="en-US" altLang="zh-CN" sz="2000" b="1" dirty="0">
                <a:effectLst>
                  <a:outerShdw blurRad="38100" dist="38100" dir="2700000" algn="tl">
                    <a:srgbClr val="C0C0C0"/>
                  </a:outerShdw>
                </a:effectLst>
                <a:latin typeface="Arial" charset="0"/>
              </a:rPr>
              <a:t>Whenever Truth Wins Out</a:t>
            </a:r>
          </a:p>
          <a:p>
            <a:pPr eaLnBrk="1" hangingPunct="1">
              <a:defRPr/>
            </a:pPr>
            <a:r>
              <a:rPr lang="en-US" altLang="zh-CN" sz="2000" b="1" dirty="0">
                <a:effectLst>
                  <a:outerShdw blurRad="38100" dist="38100" dir="2700000" algn="tl">
                    <a:srgbClr val="C0C0C0"/>
                  </a:outerShdw>
                </a:effectLst>
                <a:latin typeface="Arial" charset="0"/>
              </a:rPr>
              <a:t>     </a:t>
            </a:r>
            <a:r>
              <a:rPr lang="zh-CN" altLang="en-US" sz="2000" b="1" dirty="0">
                <a:effectLst>
                  <a:outerShdw blurRad="38100" dist="38100" dir="2700000" algn="tl">
                    <a:srgbClr val="C0C0C0"/>
                  </a:outerShdw>
                </a:effectLst>
                <a:latin typeface="Arial" charset="0"/>
              </a:rPr>
              <a:t>喜爱真理</a:t>
            </a:r>
            <a:r>
              <a:rPr lang="zh-CN" altLang="en-US" sz="2400" b="1" i="1" dirty="0">
                <a:latin typeface="Arial" charset="0"/>
              </a:rPr>
              <a:t> </a:t>
            </a:r>
          </a:p>
        </p:txBody>
      </p:sp>
      <p:sp>
        <p:nvSpPr>
          <p:cNvPr id="135176" name="Rectangle 8"/>
          <p:cNvSpPr>
            <a:spLocks noChangeArrowheads="1"/>
          </p:cNvSpPr>
          <p:nvPr/>
        </p:nvSpPr>
        <p:spPr bwMode="auto">
          <a:xfrm>
            <a:off x="1752600" y="4188768"/>
            <a:ext cx="3466013"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Able </a:t>
            </a:r>
            <a:r>
              <a:rPr lang="en-US" altLang="zh-CN" sz="2000" b="1" dirty="0">
                <a:effectLst>
                  <a:outerShdw blurRad="38100" dist="38100" dir="2700000" algn="tl">
                    <a:srgbClr val="C0C0C0"/>
                  </a:outerShdw>
                </a:effectLst>
                <a:latin typeface="Arial" charset="0"/>
              </a:rPr>
              <a:t>to Endure</a:t>
            </a:r>
            <a:r>
              <a:rPr lang="zh-CN" altLang="en-US" sz="2000" b="1" dirty="0">
                <a:effectLst>
                  <a:outerShdw blurRad="38100" dist="38100" dir="2700000" algn="tl">
                    <a:srgbClr val="C0C0C0"/>
                  </a:outerShdw>
                </a:effectLst>
                <a:latin typeface="Arial" charset="0"/>
              </a:rPr>
              <a:t>　能够忍耐</a:t>
            </a:r>
            <a:r>
              <a:rPr lang="zh-CN" altLang="en-US" sz="2400" b="1" i="1" dirty="0">
                <a:latin typeface="Arial" charset="0"/>
              </a:rPr>
              <a:t> </a:t>
            </a:r>
          </a:p>
        </p:txBody>
      </p:sp>
      <p:sp>
        <p:nvSpPr>
          <p:cNvPr id="135177" name="Rectangle 9"/>
          <p:cNvSpPr>
            <a:spLocks noChangeArrowheads="1"/>
          </p:cNvSpPr>
          <p:nvPr/>
        </p:nvSpPr>
        <p:spPr bwMode="auto">
          <a:xfrm>
            <a:off x="1752601" y="4569768"/>
            <a:ext cx="2307042"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Protecting</a:t>
            </a:r>
            <a:r>
              <a:rPr lang="zh-CN" altLang="en-US" sz="2000" b="1" dirty="0">
                <a:effectLst>
                  <a:outerShdw blurRad="38100" dist="38100" dir="2700000" algn="tl">
                    <a:srgbClr val="C0C0C0"/>
                  </a:outerShdw>
                </a:effectLst>
                <a:latin typeface="Arial" charset="0"/>
              </a:rPr>
              <a:t>　保护</a:t>
            </a:r>
            <a:r>
              <a:rPr lang="zh-CN" altLang="en-US" sz="2400" b="1" i="1" dirty="0">
                <a:latin typeface="Arial" charset="0"/>
              </a:rPr>
              <a:t> </a:t>
            </a:r>
          </a:p>
        </p:txBody>
      </p:sp>
      <p:sp>
        <p:nvSpPr>
          <p:cNvPr id="135178" name="Rectangle 10"/>
          <p:cNvSpPr>
            <a:spLocks noChangeArrowheads="1"/>
          </p:cNvSpPr>
          <p:nvPr/>
        </p:nvSpPr>
        <p:spPr bwMode="auto">
          <a:xfrm>
            <a:off x="1752600" y="4981547"/>
            <a:ext cx="2153154" cy="400110"/>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Forgiving</a:t>
            </a:r>
            <a:r>
              <a:rPr lang="en-US" altLang="zh-CN" sz="2000" b="1" dirty="0">
                <a:effectLst>
                  <a:outerShdw blurRad="38100" dist="38100" dir="2700000" algn="tl">
                    <a:srgbClr val="C0C0C0"/>
                  </a:outerShdw>
                </a:effectLst>
                <a:latin typeface="Arial" charset="0"/>
              </a:rPr>
              <a:t>	</a:t>
            </a:r>
            <a:r>
              <a:rPr lang="zh-CN" altLang="en-US" sz="2000" b="1" dirty="0">
                <a:effectLst>
                  <a:outerShdw blurRad="38100" dist="38100" dir="2700000" algn="tl">
                    <a:srgbClr val="C0C0C0"/>
                  </a:outerShdw>
                </a:effectLst>
                <a:latin typeface="Arial" charset="0"/>
              </a:rPr>
              <a:t>原谅</a:t>
            </a:r>
            <a:r>
              <a:rPr lang="zh-CN" altLang="en-US" sz="2000" b="1" dirty="0">
                <a:latin typeface="Arial" charset="0"/>
              </a:rPr>
              <a:t> </a:t>
            </a:r>
          </a:p>
        </p:txBody>
      </p:sp>
      <p:sp>
        <p:nvSpPr>
          <p:cNvPr id="135179" name="Rectangle 11"/>
          <p:cNvSpPr>
            <a:spLocks noChangeArrowheads="1"/>
          </p:cNvSpPr>
          <p:nvPr/>
        </p:nvSpPr>
        <p:spPr bwMode="auto">
          <a:xfrm>
            <a:off x="1752601" y="5331768"/>
            <a:ext cx="1994457"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Hopeful</a:t>
            </a:r>
            <a:r>
              <a:rPr lang="zh-CN" altLang="en-US" sz="2000" b="1" dirty="0">
                <a:effectLst>
                  <a:outerShdw blurRad="38100" dist="38100" dir="2700000" algn="tl">
                    <a:srgbClr val="C0C0C0"/>
                  </a:outerShdw>
                </a:effectLst>
                <a:latin typeface="Arial" charset="0"/>
              </a:rPr>
              <a:t>　盼望</a:t>
            </a:r>
            <a:r>
              <a:rPr lang="zh-CN" altLang="en-US" sz="2400" b="1" i="1" dirty="0">
                <a:latin typeface="Arial" charset="0"/>
              </a:rPr>
              <a:t> </a:t>
            </a:r>
          </a:p>
        </p:txBody>
      </p:sp>
      <p:sp>
        <p:nvSpPr>
          <p:cNvPr id="135180" name="Rectangle 12"/>
          <p:cNvSpPr>
            <a:spLocks noChangeArrowheads="1"/>
          </p:cNvSpPr>
          <p:nvPr/>
        </p:nvSpPr>
        <p:spPr bwMode="auto">
          <a:xfrm>
            <a:off x="1752601" y="5712769"/>
            <a:ext cx="2951449"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rPr>
              <a:t>Well-Mannered</a:t>
            </a:r>
            <a:r>
              <a:rPr lang="zh-CN" altLang="en-US" sz="2000" b="1" dirty="0">
                <a:effectLst>
                  <a:outerShdw blurRad="38100" dist="38100" dir="2700000" algn="tl">
                    <a:srgbClr val="C0C0C0"/>
                  </a:outerShdw>
                </a:effectLst>
              </a:rPr>
              <a:t>　礼貌</a:t>
            </a:r>
            <a:r>
              <a:rPr lang="zh-CN" altLang="en-US" sz="2400" b="1" i="1" dirty="0"/>
              <a:t> </a:t>
            </a:r>
          </a:p>
        </p:txBody>
      </p:sp>
      <p:sp>
        <p:nvSpPr>
          <p:cNvPr id="135181" name="Rectangle 13"/>
          <p:cNvSpPr>
            <a:spLocks noChangeArrowheads="1"/>
          </p:cNvSpPr>
          <p:nvPr/>
        </p:nvSpPr>
        <p:spPr bwMode="auto">
          <a:xfrm>
            <a:off x="1775494" y="6136579"/>
            <a:ext cx="3650358" cy="400110"/>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Committed </a:t>
            </a:r>
            <a:r>
              <a:rPr lang="en-US" altLang="zh-CN" sz="2000" b="1" dirty="0">
                <a:effectLst>
                  <a:outerShdw blurRad="38100" dist="38100" dir="2700000" algn="tl">
                    <a:srgbClr val="C0C0C0"/>
                  </a:outerShdw>
                </a:effectLst>
                <a:latin typeface="Arial" charset="0"/>
              </a:rPr>
              <a:t>Forever</a:t>
            </a:r>
            <a:r>
              <a:rPr lang="zh-CN" altLang="en-US" sz="2000" b="1" dirty="0">
                <a:effectLst>
                  <a:outerShdw blurRad="38100" dist="38100" dir="2700000" algn="tl">
                    <a:srgbClr val="C0C0C0"/>
                  </a:outerShdw>
                </a:effectLst>
                <a:latin typeface="Arial" charset="0"/>
              </a:rPr>
              <a:t>永远忠诚</a:t>
            </a:r>
            <a:endParaRPr lang="zh-CN" altLang="en-US" sz="2400" b="1" i="1" dirty="0">
              <a:latin typeface="Arial" charset="0"/>
            </a:endParaRPr>
          </a:p>
        </p:txBody>
      </p:sp>
      <p:sp>
        <p:nvSpPr>
          <p:cNvPr id="135182" name="Rectangle 14"/>
          <p:cNvSpPr>
            <a:spLocks noChangeArrowheads="1"/>
          </p:cNvSpPr>
          <p:nvPr/>
        </p:nvSpPr>
        <p:spPr bwMode="auto">
          <a:xfrm>
            <a:off x="6137275" y="1932059"/>
            <a:ext cx="4352602" cy="707886"/>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Not </a:t>
            </a:r>
            <a:r>
              <a:rPr lang="en-US" altLang="zh-CN" sz="2000" b="1" dirty="0">
                <a:effectLst>
                  <a:outerShdw blurRad="38100" dist="38100" dir="2700000" algn="tl">
                    <a:srgbClr val="C0C0C0"/>
                  </a:outerShdw>
                </a:effectLst>
                <a:latin typeface="Arial" charset="0"/>
              </a:rPr>
              <a:t>Demanding </a:t>
            </a:r>
            <a:r>
              <a:rPr lang="en-US" altLang="zh-CN" sz="2000" b="1" dirty="0" err="1">
                <a:effectLst>
                  <a:outerShdw blurRad="38100" dist="38100" dir="2700000" algn="tl">
                    <a:srgbClr val="C0C0C0"/>
                  </a:outerShdw>
                </a:effectLst>
                <a:latin typeface="Arial" charset="0"/>
              </a:rPr>
              <a:t>His/Her</a:t>
            </a:r>
            <a:r>
              <a:rPr lang="en-US" altLang="zh-CN" sz="2000" b="1" dirty="0">
                <a:effectLst>
                  <a:outerShdw blurRad="38100" dist="38100" dir="2700000" algn="tl">
                    <a:srgbClr val="C0C0C0"/>
                  </a:outerShdw>
                </a:effectLst>
                <a:latin typeface="Arial" charset="0"/>
              </a:rPr>
              <a:t> Own Way</a:t>
            </a:r>
          </a:p>
          <a:p>
            <a:pPr eaLnBrk="1" hangingPunct="1">
              <a:defRPr/>
            </a:pPr>
            <a:r>
              <a:rPr lang="zh-CN" altLang="en-US" sz="2000" b="1" dirty="0">
                <a:effectLst>
                  <a:outerShdw blurRad="38100" dist="38100" dir="2700000" algn="tl">
                    <a:srgbClr val="C0C0C0"/>
                  </a:outerShdw>
                </a:effectLst>
                <a:latin typeface="Arial" charset="0"/>
              </a:rPr>
              <a:t>　不求自己的好处</a:t>
            </a:r>
            <a:endParaRPr lang="zh-CN" altLang="en-US" sz="2400" b="1" i="1" dirty="0">
              <a:latin typeface="Arial" charset="0"/>
            </a:endParaRPr>
          </a:p>
        </p:txBody>
      </p:sp>
      <p:sp>
        <p:nvSpPr>
          <p:cNvPr id="135183" name="Rectangle 15"/>
          <p:cNvSpPr>
            <a:spLocks noChangeArrowheads="1"/>
          </p:cNvSpPr>
          <p:nvPr/>
        </p:nvSpPr>
        <p:spPr bwMode="auto">
          <a:xfrm>
            <a:off x="6172200" y="2740969"/>
            <a:ext cx="2953053"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rPr>
              <a:t>Not Irritable   </a:t>
            </a:r>
            <a:r>
              <a:rPr lang="zh-CN" altLang="en-US" sz="2000" b="1" dirty="0">
                <a:effectLst>
                  <a:outerShdw blurRad="38100" dist="38100" dir="2700000" algn="tl">
                    <a:srgbClr val="C0C0C0"/>
                  </a:outerShdw>
                </a:effectLst>
              </a:rPr>
              <a:t>　不急躁</a:t>
            </a:r>
            <a:r>
              <a:rPr lang="zh-CN" altLang="en-US" sz="2400" b="1" i="1" dirty="0"/>
              <a:t> </a:t>
            </a:r>
          </a:p>
        </p:txBody>
      </p:sp>
      <p:sp>
        <p:nvSpPr>
          <p:cNvPr id="135184" name="Rectangle 16"/>
          <p:cNvSpPr>
            <a:spLocks noChangeArrowheads="1"/>
          </p:cNvSpPr>
          <p:nvPr/>
        </p:nvSpPr>
        <p:spPr bwMode="auto">
          <a:xfrm>
            <a:off x="6172200" y="3221203"/>
            <a:ext cx="2882520"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Not </a:t>
            </a:r>
            <a:r>
              <a:rPr lang="en-US" altLang="zh-CN" sz="2000" b="1" dirty="0">
                <a:effectLst>
                  <a:outerShdw blurRad="38100" dist="38100" dir="2700000" algn="tl">
                    <a:srgbClr val="C0C0C0"/>
                  </a:outerShdw>
                </a:effectLst>
                <a:latin typeface="Arial" charset="0"/>
              </a:rPr>
              <a:t>Envious</a:t>
            </a:r>
            <a:r>
              <a:rPr lang="zh-CN" altLang="en-US" sz="2000" b="1" dirty="0">
                <a:effectLst>
                  <a:outerShdw blurRad="38100" dist="38100" dir="2700000" algn="tl">
                    <a:srgbClr val="C0C0C0"/>
                  </a:outerShdw>
                </a:effectLst>
                <a:latin typeface="Arial" charset="0"/>
              </a:rPr>
              <a:t>　不嫉妒</a:t>
            </a:r>
            <a:r>
              <a:rPr lang="zh-CN" altLang="en-US" sz="2400" b="1" i="1" dirty="0">
                <a:latin typeface="Arial" charset="0"/>
              </a:rPr>
              <a:t> </a:t>
            </a:r>
          </a:p>
        </p:txBody>
      </p:sp>
      <p:sp>
        <p:nvSpPr>
          <p:cNvPr id="135185" name="Rectangle 17"/>
          <p:cNvSpPr>
            <a:spLocks noChangeArrowheads="1"/>
          </p:cNvSpPr>
          <p:nvPr/>
        </p:nvSpPr>
        <p:spPr bwMode="auto">
          <a:xfrm>
            <a:off x="6172201" y="3700284"/>
            <a:ext cx="2670924" cy="400110"/>
          </a:xfrm>
          <a:prstGeom prst="rect">
            <a:avLst/>
          </a:prstGeom>
          <a:noFill/>
          <a:ln w="9525" algn="ctr">
            <a:noFill/>
            <a:miter lim="800000"/>
            <a:headEnd/>
            <a:tailEnd/>
          </a:ln>
          <a:effectLst/>
        </p:spPr>
        <p:txBody>
          <a:bodyPr wrap="none" anchor="ctr">
            <a:spAutoFit/>
          </a:bodyPr>
          <a:lstStyle/>
          <a:p>
            <a:pPr>
              <a:tabLst>
                <a:tab pos="182563" algn="l"/>
                <a:tab pos="457200" algn="l"/>
                <a:tab pos="685800" algn="l"/>
              </a:tabLst>
              <a:defRPr/>
            </a:pPr>
            <a:r>
              <a:rPr lang="en-US" altLang="zh-CN" sz="2000" b="1" dirty="0" smtClean="0">
                <a:effectLst>
                  <a:outerShdw blurRad="38100" dist="38100" dir="2700000" algn="tl">
                    <a:srgbClr val="C0C0C0"/>
                  </a:outerShdw>
                </a:effectLst>
              </a:rPr>
              <a:t>Not </a:t>
            </a:r>
            <a:r>
              <a:rPr lang="en-US" altLang="zh-CN" sz="2000" b="1" dirty="0">
                <a:effectLst>
                  <a:outerShdw blurRad="38100" dist="38100" dir="2700000" algn="tl">
                    <a:srgbClr val="C0C0C0"/>
                  </a:outerShdw>
                </a:effectLst>
              </a:rPr>
              <a:t>Boastful</a:t>
            </a:r>
            <a:r>
              <a:rPr lang="zh-CN" altLang="en-US" sz="2000" b="1" dirty="0">
                <a:effectLst>
                  <a:outerShdw blurRad="38100" dist="38100" dir="2700000" algn="tl">
                    <a:srgbClr val="C0C0C0"/>
                  </a:outerShdw>
                </a:effectLst>
              </a:rPr>
              <a:t>　不自</a:t>
            </a:r>
            <a:r>
              <a:rPr lang="zh-CN" altLang="en-US" sz="2000" b="1" dirty="0"/>
              <a:t>夸</a:t>
            </a:r>
          </a:p>
        </p:txBody>
      </p:sp>
      <p:sp>
        <p:nvSpPr>
          <p:cNvPr id="135186" name="Rectangle 18"/>
          <p:cNvSpPr>
            <a:spLocks noChangeArrowheads="1"/>
          </p:cNvSpPr>
          <p:nvPr/>
        </p:nvSpPr>
        <p:spPr bwMode="auto">
          <a:xfrm>
            <a:off x="6172201" y="4112568"/>
            <a:ext cx="2555508"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rPr>
              <a:t>Not </a:t>
            </a:r>
            <a:r>
              <a:rPr lang="en-US" altLang="zh-CN" sz="2000" b="1" dirty="0">
                <a:effectLst>
                  <a:outerShdw blurRad="38100" dist="38100" dir="2700000" algn="tl">
                    <a:srgbClr val="C0C0C0"/>
                  </a:outerShdw>
                </a:effectLst>
              </a:rPr>
              <a:t>Selfish</a:t>
            </a:r>
            <a:r>
              <a:rPr lang="zh-CN" altLang="en-US" sz="2000" b="1" dirty="0">
                <a:effectLst>
                  <a:outerShdw blurRad="38100" dist="38100" dir="2700000" algn="tl">
                    <a:srgbClr val="C0C0C0"/>
                  </a:outerShdw>
                </a:effectLst>
              </a:rPr>
              <a:t>　不自私</a:t>
            </a:r>
            <a:r>
              <a:rPr lang="zh-CN" altLang="en-US" sz="2400" b="1" i="1" dirty="0"/>
              <a:t> </a:t>
            </a:r>
          </a:p>
        </p:txBody>
      </p:sp>
      <p:sp>
        <p:nvSpPr>
          <p:cNvPr id="135187" name="Rectangle 19"/>
          <p:cNvSpPr>
            <a:spLocks noChangeArrowheads="1"/>
          </p:cNvSpPr>
          <p:nvPr/>
        </p:nvSpPr>
        <p:spPr bwMode="auto">
          <a:xfrm>
            <a:off x="6172200" y="4568280"/>
            <a:ext cx="3254545" cy="769441"/>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Not </a:t>
            </a:r>
            <a:r>
              <a:rPr lang="en-US" altLang="zh-CN" sz="2000" b="1" dirty="0">
                <a:effectLst>
                  <a:outerShdw blurRad="38100" dist="38100" dir="2700000" algn="tl">
                    <a:srgbClr val="C0C0C0"/>
                  </a:outerShdw>
                </a:effectLst>
                <a:latin typeface="Arial" charset="0"/>
              </a:rPr>
              <a:t>Glad About Injustice</a:t>
            </a:r>
          </a:p>
          <a:p>
            <a:pPr eaLnBrk="1" hangingPunct="1">
              <a:defRPr/>
            </a:pPr>
            <a:r>
              <a:rPr lang="zh-CN" altLang="en-US" sz="2000" b="1" dirty="0">
                <a:effectLst>
                  <a:outerShdw blurRad="38100" dist="38100" dir="2700000" algn="tl">
                    <a:srgbClr val="C0C0C0"/>
                  </a:outerShdw>
                </a:effectLst>
                <a:latin typeface="Arial" charset="0"/>
              </a:rPr>
              <a:t>　不喜欢不公平</a:t>
            </a:r>
            <a:r>
              <a:rPr lang="zh-CN" altLang="en-US" sz="2400" b="1" i="1" dirty="0">
                <a:latin typeface="Arial" charset="0"/>
              </a:rPr>
              <a:t> </a:t>
            </a:r>
          </a:p>
        </p:txBody>
      </p:sp>
      <p:sp>
        <p:nvSpPr>
          <p:cNvPr id="135188" name="Rectangle 20"/>
          <p:cNvSpPr>
            <a:spLocks noChangeArrowheads="1"/>
          </p:cNvSpPr>
          <p:nvPr/>
        </p:nvSpPr>
        <p:spPr bwMode="auto">
          <a:xfrm>
            <a:off x="6172201" y="5295760"/>
            <a:ext cx="2436886" cy="461665"/>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Not </a:t>
            </a:r>
            <a:r>
              <a:rPr lang="en-US" altLang="zh-CN" sz="2000" b="1" dirty="0">
                <a:effectLst>
                  <a:outerShdw blurRad="38100" dist="38100" dir="2700000" algn="tl">
                    <a:srgbClr val="C0C0C0"/>
                  </a:outerShdw>
                </a:effectLst>
                <a:latin typeface="Arial" charset="0"/>
              </a:rPr>
              <a:t>Rude</a:t>
            </a:r>
            <a:r>
              <a:rPr lang="zh-CN" altLang="en-US" sz="2000" b="1" dirty="0">
                <a:effectLst>
                  <a:outerShdw blurRad="38100" dist="38100" dir="2700000" algn="tl">
                    <a:srgbClr val="C0C0C0"/>
                  </a:outerShdw>
                </a:effectLst>
                <a:latin typeface="Arial" charset="0"/>
              </a:rPr>
              <a:t>　不粗鲁</a:t>
            </a:r>
            <a:r>
              <a:rPr lang="zh-CN" altLang="en-US" sz="2400" b="1" i="1" dirty="0">
                <a:latin typeface="Arial" charset="0"/>
              </a:rPr>
              <a:t> </a:t>
            </a:r>
          </a:p>
        </p:txBody>
      </p:sp>
      <p:sp>
        <p:nvSpPr>
          <p:cNvPr id="135189" name="Rectangle 21"/>
          <p:cNvSpPr>
            <a:spLocks noChangeArrowheads="1"/>
          </p:cNvSpPr>
          <p:nvPr/>
        </p:nvSpPr>
        <p:spPr bwMode="auto">
          <a:xfrm>
            <a:off x="6172201" y="5787480"/>
            <a:ext cx="3167855" cy="769441"/>
          </a:xfrm>
          <a:prstGeom prst="rect">
            <a:avLst/>
          </a:prstGeom>
          <a:noFill/>
          <a:ln w="9525" algn="ctr">
            <a:noFill/>
            <a:miter lim="800000"/>
            <a:headEnd/>
            <a:tailEnd/>
          </a:ln>
          <a:effectLst/>
        </p:spPr>
        <p:txBody>
          <a:bodyPr wrap="none" anchor="ctr">
            <a:spAutoFit/>
          </a:bodyPr>
          <a:lstStyle/>
          <a:p>
            <a:pPr eaLnBrk="1" hangingPunct="1">
              <a:defRPr/>
            </a:pPr>
            <a:r>
              <a:rPr lang="en-US" altLang="zh-CN" sz="2000" b="1" dirty="0" smtClean="0">
                <a:effectLst>
                  <a:outerShdw blurRad="38100" dist="38100" dir="2700000" algn="tl">
                    <a:srgbClr val="C0C0C0"/>
                  </a:outerShdw>
                </a:effectLst>
                <a:latin typeface="Arial" charset="0"/>
              </a:rPr>
              <a:t>Does </a:t>
            </a:r>
            <a:r>
              <a:rPr lang="en-US" altLang="zh-CN" sz="2000" b="1" dirty="0">
                <a:effectLst>
                  <a:outerShdw blurRad="38100" dist="38100" dir="2700000" algn="tl">
                    <a:srgbClr val="C0C0C0"/>
                  </a:outerShdw>
                </a:effectLst>
                <a:latin typeface="Arial" charset="0"/>
              </a:rPr>
              <a:t>Not Hold Grudges</a:t>
            </a:r>
          </a:p>
          <a:p>
            <a:pPr eaLnBrk="1" hangingPunct="1">
              <a:defRPr/>
            </a:pPr>
            <a:r>
              <a:rPr lang="zh-CN" altLang="en-US" sz="2000" b="1" dirty="0">
                <a:effectLst>
                  <a:outerShdw blurRad="38100" dist="38100" dir="2700000" algn="tl">
                    <a:srgbClr val="C0C0C0"/>
                  </a:outerShdw>
                </a:effectLst>
                <a:latin typeface="Arial" charset="0"/>
              </a:rPr>
              <a:t>　不计算人的恶</a:t>
            </a:r>
            <a:r>
              <a:rPr lang="zh-CN" altLang="en-US" sz="2400" b="1" i="1" dirty="0">
                <a:effectLst>
                  <a:outerShdw blurRad="38100" dist="38100" dir="2700000" algn="tl">
                    <a:srgbClr val="C0C0C0"/>
                  </a:outerShdw>
                </a:effectLst>
                <a:latin typeface="Arial" charset="0"/>
              </a:rPr>
              <a:t> </a:t>
            </a:r>
          </a:p>
        </p:txBody>
      </p:sp>
    </p:spTree>
    <p:extLst>
      <p:ext uri="{BB962C8B-B14F-4D97-AF65-F5344CB8AC3E}">
        <p14:creationId xmlns:p14="http://schemas.microsoft.com/office/powerpoint/2010/main" val="8831656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5170"/>
                                        </p:tgtEl>
                                        <p:attrNameLst>
                                          <p:attrName>style.visibility</p:attrName>
                                        </p:attrNameLst>
                                      </p:cBhvr>
                                      <p:to>
                                        <p:strVal val="visible"/>
                                      </p:to>
                                    </p:set>
                                    <p:animEffect transition="in" filter="dissolve">
                                      <p:cBhvr>
                                        <p:cTn id="7" dur="500"/>
                                        <p:tgtEl>
                                          <p:spTgt spid="135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5171"/>
                                        </p:tgtEl>
                                        <p:attrNameLst>
                                          <p:attrName>style.visibility</p:attrName>
                                        </p:attrNameLst>
                                      </p:cBhvr>
                                      <p:to>
                                        <p:strVal val="visible"/>
                                      </p:to>
                                    </p:set>
                                    <p:animEffect transition="in" filter="dissolve">
                                      <p:cBhvr>
                                        <p:cTn id="12" dur="500"/>
                                        <p:tgtEl>
                                          <p:spTgt spid="135171"/>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35172"/>
                                        </p:tgtEl>
                                        <p:attrNameLst>
                                          <p:attrName>style.visibility</p:attrName>
                                        </p:attrNameLst>
                                      </p:cBhvr>
                                      <p:to>
                                        <p:strVal val="visible"/>
                                      </p:to>
                                    </p:set>
                                    <p:animEffect transition="in" filter="dissolve">
                                      <p:cBhvr>
                                        <p:cTn id="16" dur="500"/>
                                        <p:tgtEl>
                                          <p:spTgt spid="135172"/>
                                        </p:tgtEl>
                                      </p:cBhvr>
                                    </p:animEffect>
                                  </p:childTnLst>
                                </p:cTn>
                              </p:par>
                            </p:childTnLst>
                          </p:cTn>
                        </p:par>
                        <p:par>
                          <p:cTn id="17" fill="hold" nodeType="afterGroup">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35173"/>
                                        </p:tgtEl>
                                        <p:attrNameLst>
                                          <p:attrName>style.visibility</p:attrName>
                                        </p:attrNameLst>
                                      </p:cBhvr>
                                      <p:to>
                                        <p:strVal val="visible"/>
                                      </p:to>
                                    </p:set>
                                    <p:animEffect transition="in" filter="dissolve">
                                      <p:cBhvr>
                                        <p:cTn id="20" dur="500"/>
                                        <p:tgtEl>
                                          <p:spTgt spid="135173"/>
                                        </p:tgtEl>
                                      </p:cBhvr>
                                    </p:animEffect>
                                  </p:childTnLst>
                                </p:cTn>
                              </p:par>
                            </p:childTnLst>
                          </p:cTn>
                        </p:par>
                        <p:par>
                          <p:cTn id="21" fill="hold" nodeType="afterGroup">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135174"/>
                                        </p:tgtEl>
                                        <p:attrNameLst>
                                          <p:attrName>style.visibility</p:attrName>
                                        </p:attrNameLst>
                                      </p:cBhvr>
                                      <p:to>
                                        <p:strVal val="visible"/>
                                      </p:to>
                                    </p:set>
                                    <p:animEffect transition="in" filter="dissolve">
                                      <p:cBhvr>
                                        <p:cTn id="24" dur="500"/>
                                        <p:tgtEl>
                                          <p:spTgt spid="135174"/>
                                        </p:tgtEl>
                                      </p:cBhvr>
                                    </p:animEffect>
                                  </p:childTnLst>
                                </p:cTn>
                              </p:par>
                            </p:childTnLst>
                          </p:cTn>
                        </p:par>
                        <p:par>
                          <p:cTn id="25" fill="hold" nodeType="afterGroup">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135175"/>
                                        </p:tgtEl>
                                        <p:attrNameLst>
                                          <p:attrName>style.visibility</p:attrName>
                                        </p:attrNameLst>
                                      </p:cBhvr>
                                      <p:to>
                                        <p:strVal val="visible"/>
                                      </p:to>
                                    </p:set>
                                    <p:animEffect transition="in" filter="dissolve">
                                      <p:cBhvr>
                                        <p:cTn id="28" dur="500"/>
                                        <p:tgtEl>
                                          <p:spTgt spid="135175"/>
                                        </p:tgtEl>
                                      </p:cBhvr>
                                    </p:animEffect>
                                  </p:childTnLst>
                                </p:cTn>
                              </p:par>
                            </p:childTnLst>
                          </p:cTn>
                        </p:par>
                        <p:par>
                          <p:cTn id="29" fill="hold" nodeType="afterGroup">
                            <p:stCondLst>
                              <p:cond delay="2500"/>
                            </p:stCondLst>
                            <p:childTnLst>
                              <p:par>
                                <p:cTn id="30" presetID="9" presetClass="entr" presetSubtype="0" fill="hold" grpId="0" nodeType="afterEffect">
                                  <p:stCondLst>
                                    <p:cond delay="0"/>
                                  </p:stCondLst>
                                  <p:childTnLst>
                                    <p:set>
                                      <p:cBhvr>
                                        <p:cTn id="31" dur="1" fill="hold">
                                          <p:stCondLst>
                                            <p:cond delay="0"/>
                                          </p:stCondLst>
                                        </p:cTn>
                                        <p:tgtEl>
                                          <p:spTgt spid="135176"/>
                                        </p:tgtEl>
                                        <p:attrNameLst>
                                          <p:attrName>style.visibility</p:attrName>
                                        </p:attrNameLst>
                                      </p:cBhvr>
                                      <p:to>
                                        <p:strVal val="visible"/>
                                      </p:to>
                                    </p:set>
                                    <p:animEffect transition="in" filter="dissolve">
                                      <p:cBhvr>
                                        <p:cTn id="32" dur="500"/>
                                        <p:tgtEl>
                                          <p:spTgt spid="135176"/>
                                        </p:tgtEl>
                                      </p:cBhvr>
                                    </p:animEffect>
                                  </p:childTnLst>
                                </p:cTn>
                              </p:par>
                            </p:childTnLst>
                          </p:cTn>
                        </p:par>
                        <p:par>
                          <p:cTn id="33" fill="hold" nodeType="afterGroup">
                            <p:stCondLst>
                              <p:cond delay="3000"/>
                            </p:stCondLst>
                            <p:childTnLst>
                              <p:par>
                                <p:cTn id="34" presetID="9" presetClass="entr" presetSubtype="0" fill="hold" grpId="0" nodeType="afterEffect">
                                  <p:stCondLst>
                                    <p:cond delay="0"/>
                                  </p:stCondLst>
                                  <p:childTnLst>
                                    <p:set>
                                      <p:cBhvr>
                                        <p:cTn id="35" dur="1" fill="hold">
                                          <p:stCondLst>
                                            <p:cond delay="0"/>
                                          </p:stCondLst>
                                        </p:cTn>
                                        <p:tgtEl>
                                          <p:spTgt spid="135177"/>
                                        </p:tgtEl>
                                        <p:attrNameLst>
                                          <p:attrName>style.visibility</p:attrName>
                                        </p:attrNameLst>
                                      </p:cBhvr>
                                      <p:to>
                                        <p:strVal val="visible"/>
                                      </p:to>
                                    </p:set>
                                    <p:animEffect transition="in" filter="dissolve">
                                      <p:cBhvr>
                                        <p:cTn id="36" dur="500"/>
                                        <p:tgtEl>
                                          <p:spTgt spid="135177"/>
                                        </p:tgtEl>
                                      </p:cBhvr>
                                    </p:animEffect>
                                  </p:childTnLst>
                                </p:cTn>
                              </p:par>
                            </p:childTnLst>
                          </p:cTn>
                        </p:par>
                        <p:par>
                          <p:cTn id="37" fill="hold" nodeType="afterGroup">
                            <p:stCondLst>
                              <p:cond delay="3500"/>
                            </p:stCondLst>
                            <p:childTnLst>
                              <p:par>
                                <p:cTn id="38" presetID="9" presetClass="entr" presetSubtype="0" fill="hold" grpId="0" nodeType="afterEffect">
                                  <p:stCondLst>
                                    <p:cond delay="0"/>
                                  </p:stCondLst>
                                  <p:childTnLst>
                                    <p:set>
                                      <p:cBhvr>
                                        <p:cTn id="39" dur="1" fill="hold">
                                          <p:stCondLst>
                                            <p:cond delay="0"/>
                                          </p:stCondLst>
                                        </p:cTn>
                                        <p:tgtEl>
                                          <p:spTgt spid="135178"/>
                                        </p:tgtEl>
                                        <p:attrNameLst>
                                          <p:attrName>style.visibility</p:attrName>
                                        </p:attrNameLst>
                                      </p:cBhvr>
                                      <p:to>
                                        <p:strVal val="visible"/>
                                      </p:to>
                                    </p:set>
                                    <p:animEffect transition="in" filter="dissolve">
                                      <p:cBhvr>
                                        <p:cTn id="40" dur="500"/>
                                        <p:tgtEl>
                                          <p:spTgt spid="135178"/>
                                        </p:tgtEl>
                                      </p:cBhvr>
                                    </p:animEffect>
                                  </p:childTnLst>
                                </p:cTn>
                              </p:par>
                            </p:childTnLst>
                          </p:cTn>
                        </p:par>
                        <p:par>
                          <p:cTn id="41" fill="hold" nodeType="afterGroup">
                            <p:stCondLst>
                              <p:cond delay="4000"/>
                            </p:stCondLst>
                            <p:childTnLst>
                              <p:par>
                                <p:cTn id="42" presetID="9" presetClass="entr" presetSubtype="0" fill="hold" grpId="0" nodeType="afterEffect">
                                  <p:stCondLst>
                                    <p:cond delay="0"/>
                                  </p:stCondLst>
                                  <p:childTnLst>
                                    <p:set>
                                      <p:cBhvr>
                                        <p:cTn id="43" dur="1" fill="hold">
                                          <p:stCondLst>
                                            <p:cond delay="0"/>
                                          </p:stCondLst>
                                        </p:cTn>
                                        <p:tgtEl>
                                          <p:spTgt spid="135179"/>
                                        </p:tgtEl>
                                        <p:attrNameLst>
                                          <p:attrName>style.visibility</p:attrName>
                                        </p:attrNameLst>
                                      </p:cBhvr>
                                      <p:to>
                                        <p:strVal val="visible"/>
                                      </p:to>
                                    </p:set>
                                    <p:animEffect transition="in" filter="dissolve">
                                      <p:cBhvr>
                                        <p:cTn id="44" dur="500"/>
                                        <p:tgtEl>
                                          <p:spTgt spid="135179"/>
                                        </p:tgtEl>
                                      </p:cBhvr>
                                    </p:animEffect>
                                  </p:childTnLst>
                                </p:cTn>
                              </p:par>
                            </p:childTnLst>
                          </p:cTn>
                        </p:par>
                        <p:par>
                          <p:cTn id="45" fill="hold" nodeType="afterGroup">
                            <p:stCondLst>
                              <p:cond delay="4500"/>
                            </p:stCondLst>
                            <p:childTnLst>
                              <p:par>
                                <p:cTn id="46" presetID="9" presetClass="entr" presetSubtype="0" fill="hold" grpId="0" nodeType="afterEffect">
                                  <p:stCondLst>
                                    <p:cond delay="0"/>
                                  </p:stCondLst>
                                  <p:childTnLst>
                                    <p:set>
                                      <p:cBhvr>
                                        <p:cTn id="47" dur="1" fill="hold">
                                          <p:stCondLst>
                                            <p:cond delay="0"/>
                                          </p:stCondLst>
                                        </p:cTn>
                                        <p:tgtEl>
                                          <p:spTgt spid="135180"/>
                                        </p:tgtEl>
                                        <p:attrNameLst>
                                          <p:attrName>style.visibility</p:attrName>
                                        </p:attrNameLst>
                                      </p:cBhvr>
                                      <p:to>
                                        <p:strVal val="visible"/>
                                      </p:to>
                                    </p:set>
                                    <p:animEffect transition="in" filter="dissolve">
                                      <p:cBhvr>
                                        <p:cTn id="48" dur="500"/>
                                        <p:tgtEl>
                                          <p:spTgt spid="135180"/>
                                        </p:tgtEl>
                                      </p:cBhvr>
                                    </p:animEffect>
                                  </p:childTnLst>
                                </p:cTn>
                              </p:par>
                            </p:childTnLst>
                          </p:cTn>
                        </p:par>
                        <p:par>
                          <p:cTn id="49" fill="hold" nodeType="afterGroup">
                            <p:stCondLst>
                              <p:cond delay="5000"/>
                            </p:stCondLst>
                            <p:childTnLst>
                              <p:par>
                                <p:cTn id="50" presetID="9" presetClass="entr" presetSubtype="0" fill="hold" grpId="0" nodeType="afterEffect">
                                  <p:stCondLst>
                                    <p:cond delay="0"/>
                                  </p:stCondLst>
                                  <p:childTnLst>
                                    <p:set>
                                      <p:cBhvr>
                                        <p:cTn id="51" dur="1" fill="hold">
                                          <p:stCondLst>
                                            <p:cond delay="0"/>
                                          </p:stCondLst>
                                        </p:cTn>
                                        <p:tgtEl>
                                          <p:spTgt spid="135181"/>
                                        </p:tgtEl>
                                        <p:attrNameLst>
                                          <p:attrName>style.visibility</p:attrName>
                                        </p:attrNameLst>
                                      </p:cBhvr>
                                      <p:to>
                                        <p:strVal val="visible"/>
                                      </p:to>
                                    </p:set>
                                    <p:animEffect transition="in" filter="dissolve">
                                      <p:cBhvr>
                                        <p:cTn id="52" dur="500"/>
                                        <p:tgtEl>
                                          <p:spTgt spid="135181"/>
                                        </p:tgtEl>
                                      </p:cBhvr>
                                    </p:animEffect>
                                  </p:childTnLst>
                                </p:cTn>
                              </p:par>
                            </p:childTnLst>
                          </p:cTn>
                        </p:par>
                        <p:par>
                          <p:cTn id="53" fill="hold" nodeType="afterGroup">
                            <p:stCondLst>
                              <p:cond delay="5500"/>
                            </p:stCondLst>
                            <p:childTnLst>
                              <p:par>
                                <p:cTn id="54" presetID="9" presetClass="entr" presetSubtype="0" fill="hold" grpId="0" nodeType="afterEffect">
                                  <p:stCondLst>
                                    <p:cond delay="0"/>
                                  </p:stCondLst>
                                  <p:childTnLst>
                                    <p:set>
                                      <p:cBhvr>
                                        <p:cTn id="55" dur="1" fill="hold">
                                          <p:stCondLst>
                                            <p:cond delay="0"/>
                                          </p:stCondLst>
                                        </p:cTn>
                                        <p:tgtEl>
                                          <p:spTgt spid="135182"/>
                                        </p:tgtEl>
                                        <p:attrNameLst>
                                          <p:attrName>style.visibility</p:attrName>
                                        </p:attrNameLst>
                                      </p:cBhvr>
                                      <p:to>
                                        <p:strVal val="visible"/>
                                      </p:to>
                                    </p:set>
                                    <p:animEffect transition="in" filter="dissolve">
                                      <p:cBhvr>
                                        <p:cTn id="56" dur="500"/>
                                        <p:tgtEl>
                                          <p:spTgt spid="135182"/>
                                        </p:tgtEl>
                                      </p:cBhvr>
                                    </p:animEffect>
                                  </p:childTnLst>
                                </p:cTn>
                              </p:par>
                            </p:childTnLst>
                          </p:cTn>
                        </p:par>
                        <p:par>
                          <p:cTn id="57" fill="hold" nodeType="afterGroup">
                            <p:stCondLst>
                              <p:cond delay="6000"/>
                            </p:stCondLst>
                            <p:childTnLst>
                              <p:par>
                                <p:cTn id="58" presetID="9" presetClass="entr" presetSubtype="0" fill="hold" grpId="0" nodeType="afterEffect">
                                  <p:stCondLst>
                                    <p:cond delay="0"/>
                                  </p:stCondLst>
                                  <p:childTnLst>
                                    <p:set>
                                      <p:cBhvr>
                                        <p:cTn id="59" dur="1" fill="hold">
                                          <p:stCondLst>
                                            <p:cond delay="0"/>
                                          </p:stCondLst>
                                        </p:cTn>
                                        <p:tgtEl>
                                          <p:spTgt spid="135183"/>
                                        </p:tgtEl>
                                        <p:attrNameLst>
                                          <p:attrName>style.visibility</p:attrName>
                                        </p:attrNameLst>
                                      </p:cBhvr>
                                      <p:to>
                                        <p:strVal val="visible"/>
                                      </p:to>
                                    </p:set>
                                    <p:animEffect transition="in" filter="dissolve">
                                      <p:cBhvr>
                                        <p:cTn id="60" dur="500"/>
                                        <p:tgtEl>
                                          <p:spTgt spid="135183"/>
                                        </p:tgtEl>
                                      </p:cBhvr>
                                    </p:animEffect>
                                  </p:childTnLst>
                                </p:cTn>
                              </p:par>
                            </p:childTnLst>
                          </p:cTn>
                        </p:par>
                        <p:par>
                          <p:cTn id="61" fill="hold" nodeType="afterGroup">
                            <p:stCondLst>
                              <p:cond delay="6500"/>
                            </p:stCondLst>
                            <p:childTnLst>
                              <p:par>
                                <p:cTn id="62" presetID="9" presetClass="entr" presetSubtype="0" fill="hold" grpId="0" nodeType="afterEffect">
                                  <p:stCondLst>
                                    <p:cond delay="0"/>
                                  </p:stCondLst>
                                  <p:childTnLst>
                                    <p:set>
                                      <p:cBhvr>
                                        <p:cTn id="63" dur="1" fill="hold">
                                          <p:stCondLst>
                                            <p:cond delay="0"/>
                                          </p:stCondLst>
                                        </p:cTn>
                                        <p:tgtEl>
                                          <p:spTgt spid="135184"/>
                                        </p:tgtEl>
                                        <p:attrNameLst>
                                          <p:attrName>style.visibility</p:attrName>
                                        </p:attrNameLst>
                                      </p:cBhvr>
                                      <p:to>
                                        <p:strVal val="visible"/>
                                      </p:to>
                                    </p:set>
                                    <p:animEffect transition="in" filter="dissolve">
                                      <p:cBhvr>
                                        <p:cTn id="64" dur="500"/>
                                        <p:tgtEl>
                                          <p:spTgt spid="135184"/>
                                        </p:tgtEl>
                                      </p:cBhvr>
                                    </p:animEffect>
                                  </p:childTnLst>
                                </p:cTn>
                              </p:par>
                            </p:childTnLst>
                          </p:cTn>
                        </p:par>
                        <p:par>
                          <p:cTn id="65" fill="hold" nodeType="afterGroup">
                            <p:stCondLst>
                              <p:cond delay="7000"/>
                            </p:stCondLst>
                            <p:childTnLst>
                              <p:par>
                                <p:cTn id="66" presetID="9" presetClass="entr" presetSubtype="0" fill="hold" grpId="0" nodeType="afterEffect">
                                  <p:stCondLst>
                                    <p:cond delay="0"/>
                                  </p:stCondLst>
                                  <p:childTnLst>
                                    <p:set>
                                      <p:cBhvr>
                                        <p:cTn id="67" dur="1" fill="hold">
                                          <p:stCondLst>
                                            <p:cond delay="0"/>
                                          </p:stCondLst>
                                        </p:cTn>
                                        <p:tgtEl>
                                          <p:spTgt spid="135185"/>
                                        </p:tgtEl>
                                        <p:attrNameLst>
                                          <p:attrName>style.visibility</p:attrName>
                                        </p:attrNameLst>
                                      </p:cBhvr>
                                      <p:to>
                                        <p:strVal val="visible"/>
                                      </p:to>
                                    </p:set>
                                    <p:animEffect transition="in" filter="dissolve">
                                      <p:cBhvr>
                                        <p:cTn id="68" dur="500"/>
                                        <p:tgtEl>
                                          <p:spTgt spid="135185"/>
                                        </p:tgtEl>
                                      </p:cBhvr>
                                    </p:animEffect>
                                  </p:childTnLst>
                                </p:cTn>
                              </p:par>
                            </p:childTnLst>
                          </p:cTn>
                        </p:par>
                        <p:par>
                          <p:cTn id="69" fill="hold" nodeType="afterGroup">
                            <p:stCondLst>
                              <p:cond delay="7500"/>
                            </p:stCondLst>
                            <p:childTnLst>
                              <p:par>
                                <p:cTn id="70" presetID="9" presetClass="entr" presetSubtype="0" fill="hold" grpId="0" nodeType="afterEffect">
                                  <p:stCondLst>
                                    <p:cond delay="0"/>
                                  </p:stCondLst>
                                  <p:childTnLst>
                                    <p:set>
                                      <p:cBhvr>
                                        <p:cTn id="71" dur="1" fill="hold">
                                          <p:stCondLst>
                                            <p:cond delay="0"/>
                                          </p:stCondLst>
                                        </p:cTn>
                                        <p:tgtEl>
                                          <p:spTgt spid="135186"/>
                                        </p:tgtEl>
                                        <p:attrNameLst>
                                          <p:attrName>style.visibility</p:attrName>
                                        </p:attrNameLst>
                                      </p:cBhvr>
                                      <p:to>
                                        <p:strVal val="visible"/>
                                      </p:to>
                                    </p:set>
                                    <p:animEffect transition="in" filter="dissolve">
                                      <p:cBhvr>
                                        <p:cTn id="72" dur="500"/>
                                        <p:tgtEl>
                                          <p:spTgt spid="135186"/>
                                        </p:tgtEl>
                                      </p:cBhvr>
                                    </p:animEffect>
                                  </p:childTnLst>
                                </p:cTn>
                              </p:par>
                            </p:childTnLst>
                          </p:cTn>
                        </p:par>
                        <p:par>
                          <p:cTn id="73" fill="hold" nodeType="afterGroup">
                            <p:stCondLst>
                              <p:cond delay="8000"/>
                            </p:stCondLst>
                            <p:childTnLst>
                              <p:par>
                                <p:cTn id="74" presetID="9" presetClass="entr" presetSubtype="0" fill="hold" grpId="0" nodeType="afterEffect">
                                  <p:stCondLst>
                                    <p:cond delay="0"/>
                                  </p:stCondLst>
                                  <p:childTnLst>
                                    <p:set>
                                      <p:cBhvr>
                                        <p:cTn id="75" dur="1" fill="hold">
                                          <p:stCondLst>
                                            <p:cond delay="0"/>
                                          </p:stCondLst>
                                        </p:cTn>
                                        <p:tgtEl>
                                          <p:spTgt spid="135187"/>
                                        </p:tgtEl>
                                        <p:attrNameLst>
                                          <p:attrName>style.visibility</p:attrName>
                                        </p:attrNameLst>
                                      </p:cBhvr>
                                      <p:to>
                                        <p:strVal val="visible"/>
                                      </p:to>
                                    </p:set>
                                    <p:animEffect transition="in" filter="dissolve">
                                      <p:cBhvr>
                                        <p:cTn id="76" dur="500"/>
                                        <p:tgtEl>
                                          <p:spTgt spid="135187"/>
                                        </p:tgtEl>
                                      </p:cBhvr>
                                    </p:animEffect>
                                  </p:childTnLst>
                                </p:cTn>
                              </p:par>
                            </p:childTnLst>
                          </p:cTn>
                        </p:par>
                        <p:par>
                          <p:cTn id="77" fill="hold" nodeType="afterGroup">
                            <p:stCondLst>
                              <p:cond delay="8500"/>
                            </p:stCondLst>
                            <p:childTnLst>
                              <p:par>
                                <p:cTn id="78" presetID="9" presetClass="entr" presetSubtype="0" fill="hold" grpId="0" nodeType="afterEffect">
                                  <p:stCondLst>
                                    <p:cond delay="0"/>
                                  </p:stCondLst>
                                  <p:childTnLst>
                                    <p:set>
                                      <p:cBhvr>
                                        <p:cTn id="79" dur="1" fill="hold">
                                          <p:stCondLst>
                                            <p:cond delay="0"/>
                                          </p:stCondLst>
                                        </p:cTn>
                                        <p:tgtEl>
                                          <p:spTgt spid="135188"/>
                                        </p:tgtEl>
                                        <p:attrNameLst>
                                          <p:attrName>style.visibility</p:attrName>
                                        </p:attrNameLst>
                                      </p:cBhvr>
                                      <p:to>
                                        <p:strVal val="visible"/>
                                      </p:to>
                                    </p:set>
                                    <p:animEffect transition="in" filter="dissolve">
                                      <p:cBhvr>
                                        <p:cTn id="80" dur="500"/>
                                        <p:tgtEl>
                                          <p:spTgt spid="135188"/>
                                        </p:tgtEl>
                                      </p:cBhvr>
                                    </p:animEffect>
                                  </p:childTnLst>
                                </p:cTn>
                              </p:par>
                            </p:childTnLst>
                          </p:cTn>
                        </p:par>
                        <p:par>
                          <p:cTn id="81" fill="hold" nodeType="afterGroup">
                            <p:stCondLst>
                              <p:cond delay="9000"/>
                            </p:stCondLst>
                            <p:childTnLst>
                              <p:par>
                                <p:cTn id="82" presetID="9" presetClass="entr" presetSubtype="0" fill="hold" grpId="0" nodeType="afterEffect">
                                  <p:stCondLst>
                                    <p:cond delay="0"/>
                                  </p:stCondLst>
                                  <p:childTnLst>
                                    <p:set>
                                      <p:cBhvr>
                                        <p:cTn id="83" dur="1" fill="hold">
                                          <p:stCondLst>
                                            <p:cond delay="0"/>
                                          </p:stCondLst>
                                        </p:cTn>
                                        <p:tgtEl>
                                          <p:spTgt spid="135189"/>
                                        </p:tgtEl>
                                        <p:attrNameLst>
                                          <p:attrName>style.visibility</p:attrName>
                                        </p:attrNameLst>
                                      </p:cBhvr>
                                      <p:to>
                                        <p:strVal val="visible"/>
                                      </p:to>
                                    </p:set>
                                    <p:animEffect transition="in" filter="dissolve">
                                      <p:cBhvr>
                                        <p:cTn id="84" dur="500"/>
                                        <p:tgtEl>
                                          <p:spTgt spid="135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P spid="135171" grpId="0"/>
      <p:bldP spid="135172" grpId="0"/>
      <p:bldP spid="135173" grpId="0"/>
      <p:bldP spid="135174" grpId="0"/>
      <p:bldP spid="135175" grpId="0"/>
      <p:bldP spid="135176" grpId="0"/>
      <p:bldP spid="135177" grpId="0"/>
      <p:bldP spid="135178" grpId="0"/>
      <p:bldP spid="135179" grpId="0"/>
      <p:bldP spid="135180" grpId="0"/>
      <p:bldP spid="135181" grpId="0"/>
      <p:bldP spid="135182" grpId="0"/>
      <p:bldP spid="135183" grpId="0"/>
      <p:bldP spid="135184" grpId="0"/>
      <p:bldP spid="135185" grpId="0"/>
      <p:bldP spid="135186" grpId="0"/>
      <p:bldP spid="135187" grpId="0"/>
      <p:bldP spid="135188" grpId="0"/>
      <p:bldP spid="13518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59538112"/>
              </p:ext>
            </p:extLst>
          </p:nvPr>
        </p:nvGraphicFramePr>
        <p:xfrm>
          <a:off x="2362567" y="432245"/>
          <a:ext cx="9195024" cy="5621803"/>
        </p:xfrm>
        <a:graphic>
          <a:graphicData uri="http://schemas.openxmlformats.org/drawingml/2006/table">
            <a:tbl>
              <a:tblPr firstRow="1" bandRow="1">
                <a:tableStyleId>{5C22544A-7EE6-4342-B048-85BDC9FD1C3A}</a:tableStyleId>
              </a:tblPr>
              <a:tblGrid>
                <a:gridCol w="9195024">
                  <a:extLst>
                    <a:ext uri="{9D8B030D-6E8A-4147-A177-3AD203B41FA5}">
                      <a16:colId xmlns:a16="http://schemas.microsoft.com/office/drawing/2014/main" val="3095988729"/>
                    </a:ext>
                  </a:extLst>
                </a:gridCol>
              </a:tblGrid>
              <a:tr h="863155">
                <a:tc>
                  <a:txBody>
                    <a:bodyPr/>
                    <a:lstStyle/>
                    <a:p>
                      <a:r>
                        <a:rPr lang="en-US" sz="2800" dirty="0" smtClean="0"/>
                        <a:t>Preparing for</a:t>
                      </a:r>
                      <a:r>
                        <a:rPr lang="en-US" sz="2800" baseline="0" dirty="0" smtClean="0"/>
                        <a:t> Marriage – Remember and Practice!</a:t>
                      </a:r>
                      <a:endParaRPr lang="en-US" sz="2800" dirty="0"/>
                    </a:p>
                  </a:txBody>
                  <a:tcPr anchor="ctr"/>
                </a:tc>
                <a:extLst>
                  <a:ext uri="{0D108BD9-81ED-4DB2-BD59-A6C34878D82A}">
                    <a16:rowId xmlns:a16="http://schemas.microsoft.com/office/drawing/2014/main" val="2599233112"/>
                  </a:ext>
                </a:extLst>
              </a:tr>
              <a:tr h="798816">
                <a:tc>
                  <a:txBody>
                    <a:bodyPr/>
                    <a:lstStyle/>
                    <a:p>
                      <a:r>
                        <a:rPr lang="en-US" sz="2800" dirty="0" smtClean="0"/>
                        <a:t>Session 1 – Building</a:t>
                      </a:r>
                      <a:r>
                        <a:rPr lang="en-US" sz="2800" baseline="0" dirty="0" smtClean="0"/>
                        <a:t> Strong Foundations</a:t>
                      </a:r>
                      <a:endParaRPr lang="en-US" sz="2800" dirty="0"/>
                    </a:p>
                  </a:txBody>
                  <a:tcPr anchor="ctr"/>
                </a:tc>
                <a:extLst>
                  <a:ext uri="{0D108BD9-81ED-4DB2-BD59-A6C34878D82A}">
                    <a16:rowId xmlns:a16="http://schemas.microsoft.com/office/drawing/2014/main" val="2329516823"/>
                  </a:ext>
                </a:extLst>
              </a:tr>
              <a:tr h="798816">
                <a:tc>
                  <a:txBody>
                    <a:bodyPr/>
                    <a:lstStyle/>
                    <a:p>
                      <a:r>
                        <a:rPr lang="en-US" sz="2800" dirty="0" smtClean="0"/>
                        <a:t>Session 2 – The Art of Communications</a:t>
                      </a:r>
                      <a:endParaRPr lang="en-US" sz="2800" dirty="0"/>
                    </a:p>
                  </a:txBody>
                  <a:tcPr anchor="ctr"/>
                </a:tc>
                <a:extLst>
                  <a:ext uri="{0D108BD9-81ED-4DB2-BD59-A6C34878D82A}">
                    <a16:rowId xmlns:a16="http://schemas.microsoft.com/office/drawing/2014/main" val="1750880762"/>
                  </a:ext>
                </a:extLst>
              </a:tr>
              <a:tr h="764568">
                <a:tc>
                  <a:txBody>
                    <a:bodyPr/>
                    <a:lstStyle/>
                    <a:p>
                      <a:r>
                        <a:rPr lang="en-US" sz="2800" dirty="0" smtClean="0"/>
                        <a:t>Session 3 – </a:t>
                      </a:r>
                      <a:r>
                        <a:rPr lang="en-US" sz="2800" baseline="0" dirty="0" smtClean="0"/>
                        <a:t>Resolving Conflict</a:t>
                      </a:r>
                      <a:endParaRPr lang="en-US" sz="2800" dirty="0"/>
                    </a:p>
                  </a:txBody>
                  <a:tcPr anchor="ctr"/>
                </a:tc>
                <a:extLst>
                  <a:ext uri="{0D108BD9-81ED-4DB2-BD59-A6C34878D82A}">
                    <a16:rowId xmlns:a16="http://schemas.microsoft.com/office/drawing/2014/main" val="2468341380"/>
                  </a:ext>
                </a:extLst>
              </a:tr>
              <a:tr h="798816">
                <a:tc>
                  <a:txBody>
                    <a:bodyPr/>
                    <a:lstStyle/>
                    <a:p>
                      <a:r>
                        <a:rPr lang="en-US" sz="2800" dirty="0" smtClean="0"/>
                        <a:t>Session 4 – The Impact of Family</a:t>
                      </a:r>
                      <a:endParaRPr lang="en-US" sz="2800" dirty="0"/>
                    </a:p>
                  </a:txBody>
                  <a:tcPr anchor="ctr"/>
                </a:tc>
                <a:extLst>
                  <a:ext uri="{0D108BD9-81ED-4DB2-BD59-A6C34878D82A}">
                    <a16:rowId xmlns:a16="http://schemas.microsoft.com/office/drawing/2014/main" val="3767782494"/>
                  </a:ext>
                </a:extLst>
              </a:tr>
              <a:tr h="798816">
                <a:tc>
                  <a:txBody>
                    <a:bodyPr/>
                    <a:lstStyle/>
                    <a:p>
                      <a:r>
                        <a:rPr lang="en-US" sz="2800" dirty="0" smtClean="0"/>
                        <a:t>Session 5</a:t>
                      </a:r>
                      <a:r>
                        <a:rPr lang="en-US" sz="2800" baseline="0" dirty="0" smtClean="0"/>
                        <a:t> – Shared Goals and Values</a:t>
                      </a:r>
                    </a:p>
                  </a:txBody>
                  <a:tcPr anchor="ctr"/>
                </a:tc>
                <a:extLst>
                  <a:ext uri="{0D108BD9-81ED-4DB2-BD59-A6C34878D82A}">
                    <a16:rowId xmlns:a16="http://schemas.microsoft.com/office/drawing/2014/main" val="83821247"/>
                  </a:ext>
                </a:extLst>
              </a:tr>
              <a:tr h="798816">
                <a:tc>
                  <a:txBody>
                    <a:bodyPr/>
                    <a:lstStyle/>
                    <a:p>
                      <a:r>
                        <a:rPr lang="en-US" sz="2800" baseline="0" dirty="0" smtClean="0"/>
                        <a:t>Session 6 – Keeping Love Alive</a:t>
                      </a:r>
                    </a:p>
                  </a:txBody>
                  <a:tcPr anchor="ctr"/>
                </a:tc>
                <a:extLst>
                  <a:ext uri="{0D108BD9-81ED-4DB2-BD59-A6C34878D82A}">
                    <a16:rowId xmlns:a16="http://schemas.microsoft.com/office/drawing/2014/main" val="3173101419"/>
                  </a:ext>
                </a:extLst>
              </a:tr>
            </a:tbl>
          </a:graphicData>
        </a:graphic>
      </p:graphicFrame>
    </p:spTree>
    <p:extLst>
      <p:ext uri="{BB962C8B-B14F-4D97-AF65-F5344CB8AC3E}">
        <p14:creationId xmlns:p14="http://schemas.microsoft.com/office/powerpoint/2010/main" val="2237979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51692"/>
            <a:ext cx="8839200" cy="837346"/>
          </a:xfrm>
        </p:spPr>
        <p:txBody>
          <a:bodyPr>
            <a:normAutofit/>
          </a:bodyPr>
          <a:lstStyle/>
          <a:p>
            <a:r>
              <a:rPr lang="en-US" sz="4400" b="1" u="sng" dirty="0" smtClean="0"/>
              <a:t>Expectations</a:t>
            </a:r>
            <a:endParaRPr lang="en-US" sz="4400" dirty="0"/>
          </a:p>
        </p:txBody>
      </p:sp>
      <p:sp>
        <p:nvSpPr>
          <p:cNvPr id="3" name="Content Placeholder 2"/>
          <p:cNvSpPr>
            <a:spLocks noGrp="1"/>
          </p:cNvSpPr>
          <p:nvPr>
            <p:ph idx="1"/>
          </p:nvPr>
        </p:nvSpPr>
        <p:spPr>
          <a:xfrm>
            <a:off x="1676400" y="1371600"/>
            <a:ext cx="9467222" cy="5320602"/>
          </a:xfrm>
        </p:spPr>
        <p:txBody>
          <a:bodyPr>
            <a:normAutofit fontScale="92500" lnSpcReduction="10000"/>
          </a:bodyPr>
          <a:lstStyle/>
          <a:p>
            <a:pPr>
              <a:spcBef>
                <a:spcPts val="0"/>
              </a:spcBef>
              <a:spcAft>
                <a:spcPts val="1800"/>
              </a:spcAft>
            </a:pPr>
            <a:r>
              <a:rPr lang="en-US" sz="3600" dirty="0" smtClean="0"/>
              <a:t>What </a:t>
            </a:r>
            <a:r>
              <a:rPr lang="en-US" sz="3600" dirty="0"/>
              <a:t>expectations do you </a:t>
            </a:r>
            <a:r>
              <a:rPr lang="en-US" sz="3600" dirty="0" smtClean="0"/>
              <a:t>have </a:t>
            </a:r>
            <a:r>
              <a:rPr lang="en-US" sz="3600" dirty="0"/>
              <a:t>for your marriage partner:</a:t>
            </a:r>
          </a:p>
          <a:p>
            <a:pPr lvl="1">
              <a:spcBef>
                <a:spcPts val="0"/>
              </a:spcBef>
              <a:spcAft>
                <a:spcPts val="1800"/>
              </a:spcAft>
            </a:pPr>
            <a:r>
              <a:rPr lang="en-US" sz="3200" dirty="0"/>
              <a:t>What must your partner have?</a:t>
            </a:r>
          </a:p>
          <a:p>
            <a:pPr lvl="1">
              <a:spcBef>
                <a:spcPts val="0"/>
              </a:spcBef>
              <a:spcAft>
                <a:spcPts val="1800"/>
              </a:spcAft>
            </a:pPr>
            <a:r>
              <a:rPr lang="en-US" sz="3200" dirty="0"/>
              <a:t>What must your partner do?</a:t>
            </a:r>
          </a:p>
          <a:p>
            <a:pPr lvl="1">
              <a:spcBef>
                <a:spcPts val="0"/>
              </a:spcBef>
              <a:spcAft>
                <a:spcPts val="1800"/>
              </a:spcAft>
            </a:pPr>
            <a:r>
              <a:rPr lang="en-US" sz="3200" dirty="0"/>
              <a:t>What else do you think is important</a:t>
            </a:r>
            <a:r>
              <a:rPr lang="en-US" sz="3200" dirty="0" smtClean="0"/>
              <a:t>?</a:t>
            </a:r>
          </a:p>
          <a:p>
            <a:pPr>
              <a:spcBef>
                <a:spcPts val="0"/>
              </a:spcBef>
              <a:spcAft>
                <a:spcPts val="1800"/>
              </a:spcAft>
            </a:pPr>
            <a:r>
              <a:rPr lang="en-US" sz="3400" dirty="0"/>
              <a:t>What expectations do </a:t>
            </a:r>
            <a:r>
              <a:rPr lang="en-US" sz="3400" dirty="0" smtClean="0"/>
              <a:t>your parents </a:t>
            </a:r>
            <a:r>
              <a:rPr lang="en-US" sz="3400" dirty="0"/>
              <a:t>have for your marriage </a:t>
            </a:r>
            <a:r>
              <a:rPr lang="en-US" sz="3400" dirty="0" smtClean="0"/>
              <a:t>partner?</a:t>
            </a:r>
          </a:p>
          <a:p>
            <a:pPr>
              <a:spcBef>
                <a:spcPts val="0"/>
              </a:spcBef>
              <a:spcAft>
                <a:spcPts val="1800"/>
              </a:spcAft>
            </a:pPr>
            <a:r>
              <a:rPr lang="en-US" sz="3400" dirty="0" smtClean="0"/>
              <a:t>What differences are there between your expectations and your parents?</a:t>
            </a:r>
          </a:p>
          <a:p>
            <a:pPr marL="0" indent="0">
              <a:spcBef>
                <a:spcPts val="0"/>
              </a:spcBef>
              <a:spcAft>
                <a:spcPts val="1800"/>
              </a:spcAft>
              <a:buNone/>
            </a:pPr>
            <a:endParaRPr lang="en-US" sz="3400" dirty="0"/>
          </a:p>
        </p:txBody>
      </p:sp>
    </p:spTree>
    <p:extLst>
      <p:ext uri="{BB962C8B-B14F-4D97-AF65-F5344CB8AC3E}">
        <p14:creationId xmlns:p14="http://schemas.microsoft.com/office/powerpoint/2010/main" val="87602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noAutofit/>
          </a:bodyPr>
          <a:lstStyle/>
          <a:p>
            <a:r>
              <a:rPr lang="en-US" sz="4800" b="1" u="sng" dirty="0"/>
              <a:t>What is </a:t>
            </a:r>
            <a:r>
              <a:rPr lang="en-US" sz="4800" b="1" i="1" u="sng" dirty="0" smtClean="0"/>
              <a:t>not</a:t>
            </a:r>
            <a:r>
              <a:rPr lang="en-US" sz="4800" b="1" u="sng" dirty="0" smtClean="0"/>
              <a:t> True </a:t>
            </a:r>
            <a:r>
              <a:rPr lang="en-US" sz="4800" b="1" u="sng" dirty="0"/>
              <a:t>Love?</a:t>
            </a:r>
            <a:endParaRPr lang="en-US" sz="4800" dirty="0"/>
          </a:p>
        </p:txBody>
      </p:sp>
      <p:sp>
        <p:nvSpPr>
          <p:cNvPr id="3" name="Content Placeholder 2"/>
          <p:cNvSpPr>
            <a:spLocks noGrp="1"/>
          </p:cNvSpPr>
          <p:nvPr>
            <p:ph idx="1"/>
          </p:nvPr>
        </p:nvSpPr>
        <p:spPr>
          <a:xfrm>
            <a:off x="1524000" y="990600"/>
            <a:ext cx="9144000" cy="5867400"/>
          </a:xfrm>
        </p:spPr>
        <p:txBody>
          <a:bodyPr>
            <a:normAutofit fontScale="92500"/>
          </a:bodyPr>
          <a:lstStyle/>
          <a:p>
            <a:pPr>
              <a:spcBef>
                <a:spcPts val="0"/>
              </a:spcBef>
              <a:spcAft>
                <a:spcPts val="1800"/>
              </a:spcAft>
            </a:pPr>
            <a:r>
              <a:rPr lang="en-US" sz="4000" b="1" i="1" dirty="0"/>
              <a:t>Not</a:t>
            </a:r>
            <a:r>
              <a:rPr lang="en-US" sz="4000" dirty="0"/>
              <a:t>: </a:t>
            </a:r>
            <a:r>
              <a:rPr lang="en-US" sz="4000" u="sng" dirty="0"/>
              <a:t>infatuation</a:t>
            </a:r>
            <a:r>
              <a:rPr lang="en-US" sz="4000" dirty="0"/>
              <a:t> </a:t>
            </a:r>
            <a:r>
              <a:rPr lang="en-US" sz="4000" dirty="0" smtClean="0"/>
              <a:t>(short-term, passionate longing)</a:t>
            </a:r>
            <a:endParaRPr lang="en-US" sz="4000" dirty="0"/>
          </a:p>
          <a:p>
            <a:pPr>
              <a:spcBef>
                <a:spcPts val="0"/>
              </a:spcBef>
              <a:spcAft>
                <a:spcPts val="1800"/>
              </a:spcAft>
            </a:pPr>
            <a:r>
              <a:rPr lang="en-US" sz="4000" b="1" i="1" dirty="0"/>
              <a:t>Not</a:t>
            </a:r>
            <a:r>
              <a:rPr lang="en-US" sz="4000" dirty="0"/>
              <a:t>: based on </a:t>
            </a:r>
            <a:r>
              <a:rPr lang="en-US" sz="4000" u="sng" dirty="0"/>
              <a:t>what someone has</a:t>
            </a:r>
            <a:r>
              <a:rPr lang="en-US" sz="4000" dirty="0"/>
              <a:t> (good job, money, house, car, </a:t>
            </a:r>
            <a:r>
              <a:rPr lang="en-US" sz="4000" dirty="0" err="1"/>
              <a:t>etc</a:t>
            </a:r>
            <a:r>
              <a:rPr lang="en-US" sz="4000" dirty="0"/>
              <a:t>)</a:t>
            </a:r>
          </a:p>
          <a:p>
            <a:pPr>
              <a:spcBef>
                <a:spcPts val="0"/>
              </a:spcBef>
              <a:spcAft>
                <a:spcPts val="1800"/>
              </a:spcAft>
            </a:pPr>
            <a:r>
              <a:rPr lang="en-US" sz="4000" b="1" i="1" dirty="0"/>
              <a:t>Not</a:t>
            </a:r>
            <a:r>
              <a:rPr lang="en-US" sz="4000" dirty="0"/>
              <a:t>: because of </a:t>
            </a:r>
            <a:r>
              <a:rPr lang="en-US" sz="4000" u="sng" dirty="0"/>
              <a:t>appearance</a:t>
            </a:r>
            <a:r>
              <a:rPr lang="en-US" sz="4000" dirty="0"/>
              <a:t> </a:t>
            </a:r>
            <a:r>
              <a:rPr lang="en-US" sz="4000" u="sng" dirty="0"/>
              <a:t>or</a:t>
            </a:r>
            <a:r>
              <a:rPr lang="en-US" sz="4000" dirty="0"/>
              <a:t> </a:t>
            </a:r>
            <a:r>
              <a:rPr lang="en-US" sz="4000" u="sng" dirty="0"/>
              <a:t>skill</a:t>
            </a:r>
            <a:r>
              <a:rPr lang="en-US" sz="4000" dirty="0"/>
              <a:t> (beauty, popular, ability)</a:t>
            </a:r>
          </a:p>
          <a:p>
            <a:pPr>
              <a:spcBef>
                <a:spcPts val="0"/>
              </a:spcBef>
              <a:spcAft>
                <a:spcPts val="1800"/>
              </a:spcAft>
            </a:pPr>
            <a:r>
              <a:rPr lang="en-US" sz="4000" dirty="0"/>
              <a:t>These things </a:t>
            </a:r>
            <a:r>
              <a:rPr lang="en-US" sz="4000" u="sng" dirty="0"/>
              <a:t>attract</a:t>
            </a:r>
            <a:r>
              <a:rPr lang="en-US" sz="4000" dirty="0"/>
              <a:t> us to a person, but </a:t>
            </a:r>
            <a:r>
              <a:rPr lang="en-US" sz="4000" u="sng" dirty="0"/>
              <a:t>do not keep us together</a:t>
            </a:r>
          </a:p>
        </p:txBody>
      </p:sp>
    </p:spTree>
    <p:extLst>
      <p:ext uri="{BB962C8B-B14F-4D97-AF65-F5344CB8AC3E}">
        <p14:creationId xmlns:p14="http://schemas.microsoft.com/office/powerpoint/2010/main" val="34601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noAutofit/>
          </a:bodyPr>
          <a:lstStyle/>
          <a:p>
            <a:r>
              <a:rPr lang="en-US" sz="4800" b="1" u="sng" dirty="0" smtClean="0"/>
              <a:t>Friendship</a:t>
            </a:r>
            <a:endParaRPr lang="en-US" sz="4800" dirty="0"/>
          </a:p>
        </p:txBody>
      </p:sp>
      <p:sp>
        <p:nvSpPr>
          <p:cNvPr id="3" name="Content Placeholder 2"/>
          <p:cNvSpPr>
            <a:spLocks noGrp="1"/>
          </p:cNvSpPr>
          <p:nvPr>
            <p:ph idx="1"/>
          </p:nvPr>
        </p:nvSpPr>
        <p:spPr>
          <a:xfrm>
            <a:off x="1524000" y="990600"/>
            <a:ext cx="9144000" cy="5867400"/>
          </a:xfrm>
        </p:spPr>
        <p:txBody>
          <a:bodyPr>
            <a:normAutofit fontScale="92500"/>
          </a:bodyPr>
          <a:lstStyle/>
          <a:p>
            <a:pPr>
              <a:spcBef>
                <a:spcPts val="0"/>
              </a:spcBef>
              <a:spcAft>
                <a:spcPts val="1800"/>
              </a:spcAft>
            </a:pPr>
            <a:r>
              <a:rPr lang="en-US" sz="4000" b="1" dirty="0" smtClean="0"/>
              <a:t>Friends share their deepest thoughts with each other </a:t>
            </a:r>
            <a:r>
              <a:rPr lang="en-US" sz="4000" dirty="0" smtClean="0"/>
              <a:t>(not someone else).  Secrets breed mistrust.</a:t>
            </a:r>
          </a:p>
          <a:p>
            <a:pPr>
              <a:spcBef>
                <a:spcPts val="0"/>
              </a:spcBef>
              <a:spcAft>
                <a:spcPts val="1800"/>
              </a:spcAft>
            </a:pPr>
            <a:r>
              <a:rPr lang="en-US" sz="4000" b="1" dirty="0" smtClean="0"/>
              <a:t>Friends talk with each other. </a:t>
            </a:r>
            <a:r>
              <a:rPr lang="en-US" sz="4000" dirty="0" smtClean="0"/>
              <a:t>Ask open-ended questions.  Provide time for dialogue without distractions.</a:t>
            </a:r>
          </a:p>
          <a:p>
            <a:pPr>
              <a:spcBef>
                <a:spcPts val="0"/>
              </a:spcBef>
              <a:spcAft>
                <a:spcPts val="1800"/>
              </a:spcAft>
            </a:pPr>
            <a:r>
              <a:rPr lang="en-US" sz="4000" b="1" dirty="0" smtClean="0"/>
              <a:t>Friends enjoy doing things together. </a:t>
            </a:r>
            <a:r>
              <a:rPr lang="en-US" sz="4000" dirty="0" smtClean="0"/>
              <a:t>Shared experiences lead to shared memories.</a:t>
            </a:r>
            <a:endParaRPr lang="en-US" sz="4000" dirty="0"/>
          </a:p>
        </p:txBody>
      </p:sp>
    </p:spTree>
    <p:extLst>
      <p:ext uri="{BB962C8B-B14F-4D97-AF65-F5344CB8AC3E}">
        <p14:creationId xmlns:p14="http://schemas.microsoft.com/office/powerpoint/2010/main" val="99586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noAutofit/>
          </a:bodyPr>
          <a:lstStyle/>
          <a:p>
            <a:r>
              <a:rPr lang="en-US" sz="4800" b="1" u="sng" dirty="0" smtClean="0"/>
              <a:t>Your Friendship</a:t>
            </a:r>
            <a:endParaRPr lang="en-US" sz="4800" dirty="0"/>
          </a:p>
        </p:txBody>
      </p:sp>
      <p:sp>
        <p:nvSpPr>
          <p:cNvPr id="3" name="Content Placeholder 2"/>
          <p:cNvSpPr>
            <a:spLocks noGrp="1"/>
          </p:cNvSpPr>
          <p:nvPr>
            <p:ph idx="1"/>
          </p:nvPr>
        </p:nvSpPr>
        <p:spPr>
          <a:xfrm>
            <a:off x="1524000" y="990600"/>
            <a:ext cx="9714614" cy="5867400"/>
          </a:xfrm>
        </p:spPr>
        <p:txBody>
          <a:bodyPr>
            <a:noAutofit/>
          </a:bodyPr>
          <a:lstStyle/>
          <a:p>
            <a:pPr>
              <a:spcBef>
                <a:spcPts val="0"/>
              </a:spcBef>
              <a:spcAft>
                <a:spcPts val="1800"/>
              </a:spcAft>
            </a:pPr>
            <a:r>
              <a:rPr lang="en-US" sz="2800" dirty="0" smtClean="0"/>
              <a:t>Make a list of five things that you enjoy doing together.</a:t>
            </a:r>
          </a:p>
          <a:p>
            <a:pPr marL="742950" indent="-742950">
              <a:spcBef>
                <a:spcPts val="0"/>
              </a:spcBef>
              <a:spcAft>
                <a:spcPts val="1800"/>
              </a:spcAft>
              <a:buFont typeface="+mj-lt"/>
              <a:buAutoNum type="arabicPeriod"/>
            </a:pPr>
            <a:r>
              <a:rPr lang="en-US" sz="2800" dirty="0" smtClean="0"/>
              <a:t>__________________________</a:t>
            </a:r>
          </a:p>
          <a:p>
            <a:pPr marL="742950" indent="-742950">
              <a:spcBef>
                <a:spcPts val="0"/>
              </a:spcBef>
              <a:spcAft>
                <a:spcPts val="1800"/>
              </a:spcAft>
              <a:buFont typeface="+mj-lt"/>
              <a:buAutoNum type="arabicPeriod"/>
            </a:pPr>
            <a:r>
              <a:rPr lang="en-US" sz="2800" dirty="0"/>
              <a:t>__________________________</a:t>
            </a:r>
          </a:p>
          <a:p>
            <a:pPr marL="742950" indent="-742950">
              <a:spcBef>
                <a:spcPts val="0"/>
              </a:spcBef>
              <a:spcAft>
                <a:spcPts val="1800"/>
              </a:spcAft>
              <a:buFont typeface="+mj-lt"/>
              <a:buAutoNum type="arabicPeriod"/>
            </a:pPr>
            <a:r>
              <a:rPr lang="en-US" sz="2800" dirty="0"/>
              <a:t>__________________________</a:t>
            </a:r>
          </a:p>
          <a:p>
            <a:pPr marL="742950" indent="-742950">
              <a:spcBef>
                <a:spcPts val="0"/>
              </a:spcBef>
              <a:spcAft>
                <a:spcPts val="1800"/>
              </a:spcAft>
              <a:buFont typeface="+mj-lt"/>
              <a:buAutoNum type="arabicPeriod"/>
            </a:pPr>
            <a:r>
              <a:rPr lang="en-US" sz="2800" dirty="0"/>
              <a:t>__________________________</a:t>
            </a:r>
          </a:p>
          <a:p>
            <a:pPr marL="742950" indent="-742950">
              <a:spcBef>
                <a:spcPts val="0"/>
              </a:spcBef>
              <a:spcAft>
                <a:spcPts val="1800"/>
              </a:spcAft>
              <a:buFont typeface="+mj-lt"/>
              <a:buAutoNum type="arabicPeriod"/>
            </a:pPr>
            <a:r>
              <a:rPr lang="en-US" sz="2800" dirty="0"/>
              <a:t>__________________________</a:t>
            </a:r>
          </a:p>
          <a:p>
            <a:pPr>
              <a:spcBef>
                <a:spcPts val="0"/>
              </a:spcBef>
              <a:spcAft>
                <a:spcPts val="1800"/>
              </a:spcAft>
            </a:pPr>
            <a:r>
              <a:rPr lang="en-US" sz="2800" dirty="0" smtClean="0"/>
              <a:t>How can you make sure that you are still doing things together five / ten/ fifteen years into your marriage?</a:t>
            </a:r>
            <a:endParaRPr lang="en-US" sz="2800" dirty="0"/>
          </a:p>
        </p:txBody>
      </p:sp>
    </p:spTree>
    <p:extLst>
      <p:ext uri="{BB962C8B-B14F-4D97-AF65-F5344CB8AC3E}">
        <p14:creationId xmlns:p14="http://schemas.microsoft.com/office/powerpoint/2010/main" val="2708313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Autofit/>
          </a:bodyPr>
          <a:lstStyle/>
          <a:p>
            <a:r>
              <a:rPr lang="en-US" sz="4800" b="1" u="sng" dirty="0"/>
              <a:t>What is True Love?</a:t>
            </a:r>
            <a:endParaRPr lang="en-US" sz="4800" dirty="0"/>
          </a:p>
        </p:txBody>
      </p:sp>
      <p:sp>
        <p:nvSpPr>
          <p:cNvPr id="3" name="Content Placeholder 2"/>
          <p:cNvSpPr>
            <a:spLocks noGrp="1"/>
          </p:cNvSpPr>
          <p:nvPr>
            <p:ph idx="1"/>
          </p:nvPr>
        </p:nvSpPr>
        <p:spPr>
          <a:xfrm>
            <a:off x="1676399" y="1219200"/>
            <a:ext cx="9434623" cy="5486400"/>
          </a:xfrm>
        </p:spPr>
        <p:txBody>
          <a:bodyPr>
            <a:normAutofit/>
          </a:bodyPr>
          <a:lstStyle/>
          <a:p>
            <a:r>
              <a:rPr lang="en-US" sz="4000" dirty="0"/>
              <a:t>For true long-term unity, a couple must transition from:</a:t>
            </a:r>
          </a:p>
          <a:p>
            <a:pPr marL="400050" lvl="1" indent="0">
              <a:buNone/>
            </a:pPr>
            <a:endParaRPr lang="en-US" sz="1800" dirty="0"/>
          </a:p>
          <a:p>
            <a:pPr marL="400050" lvl="1" indent="0">
              <a:buNone/>
            </a:pPr>
            <a:r>
              <a:rPr lang="en-US" sz="3600" dirty="0"/>
              <a:t>	Stage 1 </a:t>
            </a:r>
            <a:r>
              <a:rPr lang="en-US" sz="3600" dirty="0" smtClean="0"/>
              <a:t>“Love” </a:t>
            </a:r>
            <a:r>
              <a:rPr lang="en-US" sz="3600" dirty="0"/>
              <a:t>(Romantic Infatuation)</a:t>
            </a:r>
          </a:p>
          <a:p>
            <a:pPr marL="400050" lvl="1" indent="0">
              <a:buNone/>
            </a:pPr>
            <a:endParaRPr lang="en-US" sz="3600" dirty="0"/>
          </a:p>
          <a:p>
            <a:pPr marL="400050" lvl="1" indent="0">
              <a:buNone/>
            </a:pPr>
            <a:endParaRPr lang="en-US" sz="3600" dirty="0"/>
          </a:p>
          <a:p>
            <a:pPr marL="400050" lvl="1" indent="0">
              <a:buNone/>
            </a:pPr>
            <a:r>
              <a:rPr lang="en-US" sz="3600" dirty="0"/>
              <a:t>	Stage 2 Love (Unconditional Love)</a:t>
            </a:r>
          </a:p>
        </p:txBody>
      </p:sp>
      <p:sp>
        <p:nvSpPr>
          <p:cNvPr id="4" name="Down Arrow 3"/>
          <p:cNvSpPr/>
          <p:nvPr/>
        </p:nvSpPr>
        <p:spPr>
          <a:xfrm>
            <a:off x="5562600" y="3677697"/>
            <a:ext cx="5334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899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914400"/>
          </a:xfrm>
        </p:spPr>
        <p:txBody>
          <a:bodyPr>
            <a:noAutofit/>
          </a:bodyPr>
          <a:lstStyle/>
          <a:p>
            <a:r>
              <a:rPr lang="en-US" sz="4800" b="1" u="sng" dirty="0"/>
              <a:t>What is True Love?</a:t>
            </a:r>
            <a:endParaRPr lang="en-US" sz="4800" dirty="0"/>
          </a:p>
        </p:txBody>
      </p:sp>
      <p:sp>
        <p:nvSpPr>
          <p:cNvPr id="3" name="Content Placeholder 2"/>
          <p:cNvSpPr>
            <a:spLocks noGrp="1"/>
          </p:cNvSpPr>
          <p:nvPr>
            <p:ph idx="1"/>
          </p:nvPr>
        </p:nvSpPr>
        <p:spPr>
          <a:xfrm>
            <a:off x="1523999" y="1219200"/>
            <a:ext cx="9385005" cy="5867400"/>
          </a:xfrm>
        </p:spPr>
        <p:txBody>
          <a:bodyPr>
            <a:normAutofit/>
          </a:bodyPr>
          <a:lstStyle/>
          <a:p>
            <a:pPr>
              <a:spcAft>
                <a:spcPts val="1200"/>
              </a:spcAft>
            </a:pPr>
            <a:r>
              <a:rPr lang="en-US" sz="3600" b="1" i="1" dirty="0"/>
              <a:t>Grace</a:t>
            </a:r>
            <a:r>
              <a:rPr lang="en-US" sz="3600" dirty="0"/>
              <a:t>: love without conditions, ready to understand and forgive</a:t>
            </a:r>
          </a:p>
          <a:p>
            <a:pPr>
              <a:spcAft>
                <a:spcPts val="1200"/>
              </a:spcAft>
            </a:pPr>
            <a:r>
              <a:rPr lang="en-US" sz="3600" b="1" i="1" dirty="0"/>
              <a:t>Commitment</a:t>
            </a:r>
            <a:r>
              <a:rPr lang="en-US" sz="3600" dirty="0"/>
              <a:t>: a decision to love, regardless of faults, problems or feelings</a:t>
            </a:r>
          </a:p>
          <a:p>
            <a:pPr>
              <a:spcAft>
                <a:spcPts val="1200"/>
              </a:spcAft>
            </a:pPr>
            <a:r>
              <a:rPr lang="en-US" sz="3600" b="1" i="1" dirty="0"/>
              <a:t>Acceptance</a:t>
            </a:r>
            <a:r>
              <a:rPr lang="en-US" sz="3600" dirty="0"/>
              <a:t>: facing troubles together and solving them; working together to achieve maximum potential</a:t>
            </a:r>
          </a:p>
        </p:txBody>
      </p:sp>
    </p:spTree>
    <p:extLst>
      <p:ext uri="{BB962C8B-B14F-4D97-AF65-F5344CB8AC3E}">
        <p14:creationId xmlns:p14="http://schemas.microsoft.com/office/powerpoint/2010/main" val="156128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162" y="150171"/>
            <a:ext cx="9622465" cy="829064"/>
          </a:xfrm>
        </p:spPr>
        <p:txBody>
          <a:bodyPr>
            <a:noAutofit/>
          </a:bodyPr>
          <a:lstStyle/>
          <a:p>
            <a:r>
              <a:rPr lang="en-US" sz="4800" b="1" dirty="0" smtClean="0"/>
              <a:t>Time Together </a:t>
            </a:r>
            <a:r>
              <a:rPr lang="en-US" sz="4800" b="1" u="sng" dirty="0" smtClean="0"/>
              <a:t>and</a:t>
            </a:r>
            <a:r>
              <a:rPr lang="en-US" sz="4800" b="1" dirty="0" smtClean="0"/>
              <a:t> Time Apart</a:t>
            </a:r>
            <a:endParaRPr lang="en-US" sz="4800" b="1" dirty="0"/>
          </a:p>
        </p:txBody>
      </p:sp>
      <p:sp>
        <p:nvSpPr>
          <p:cNvPr id="3" name="Content Placeholder 2"/>
          <p:cNvSpPr>
            <a:spLocks noGrp="1"/>
          </p:cNvSpPr>
          <p:nvPr>
            <p:ph idx="1"/>
          </p:nvPr>
        </p:nvSpPr>
        <p:spPr>
          <a:xfrm>
            <a:off x="2190308" y="1171255"/>
            <a:ext cx="8874960" cy="5383658"/>
          </a:xfrm>
        </p:spPr>
        <p:txBody>
          <a:bodyPr>
            <a:normAutofit/>
          </a:bodyPr>
          <a:lstStyle/>
          <a:p>
            <a:pPr>
              <a:spcAft>
                <a:spcPts val="1200"/>
              </a:spcAft>
            </a:pPr>
            <a:r>
              <a:rPr lang="en-US" sz="2800" u="sng" dirty="0" smtClean="0"/>
              <a:t>Two Dangers</a:t>
            </a:r>
            <a:r>
              <a:rPr lang="en-US" sz="2800" dirty="0" smtClean="0"/>
              <a:t>:  </a:t>
            </a:r>
          </a:p>
          <a:p>
            <a:pPr lvl="1">
              <a:spcAft>
                <a:spcPts val="1200"/>
              </a:spcAft>
            </a:pPr>
            <a:r>
              <a:rPr lang="en-US" sz="2400" dirty="0" smtClean="0"/>
              <a:t>Too much time apart (no shared interests)</a:t>
            </a:r>
          </a:p>
          <a:p>
            <a:pPr lvl="1">
              <a:spcAft>
                <a:spcPts val="1200"/>
              </a:spcAft>
            </a:pPr>
            <a:r>
              <a:rPr lang="en-US" sz="2400" dirty="0" smtClean="0"/>
              <a:t>No space to pursue separate interests</a:t>
            </a:r>
          </a:p>
          <a:p>
            <a:pPr>
              <a:spcAft>
                <a:spcPts val="1200"/>
              </a:spcAft>
            </a:pPr>
            <a:r>
              <a:rPr lang="en-US" sz="2800" dirty="0" smtClean="0"/>
              <a:t>Some time apart is healthy in a marriage</a:t>
            </a:r>
          </a:p>
          <a:p>
            <a:pPr>
              <a:spcAft>
                <a:spcPts val="1200"/>
              </a:spcAft>
            </a:pPr>
            <a:r>
              <a:rPr lang="en-US" sz="2800" dirty="0" smtClean="0"/>
              <a:t>Requires mutual agreement and consent</a:t>
            </a:r>
          </a:p>
          <a:p>
            <a:pPr>
              <a:spcAft>
                <a:spcPts val="1200"/>
              </a:spcAft>
            </a:pPr>
            <a:r>
              <a:rPr lang="en-US" sz="2800" dirty="0" smtClean="0"/>
              <a:t>Brings fresh interests and stories into a marriage</a:t>
            </a:r>
          </a:p>
          <a:p>
            <a:pPr>
              <a:spcAft>
                <a:spcPts val="1200"/>
              </a:spcAft>
            </a:pPr>
            <a:r>
              <a:rPr lang="en-US" sz="2800" b="1" dirty="0" smtClean="0"/>
              <a:t>Must agree upon the right balance </a:t>
            </a:r>
            <a:r>
              <a:rPr lang="en-US" sz="2800" dirty="0" smtClean="0"/>
              <a:t>between apart / together</a:t>
            </a:r>
            <a:endParaRPr lang="en-US" sz="2800" dirty="0"/>
          </a:p>
        </p:txBody>
      </p:sp>
    </p:spTree>
    <p:extLst>
      <p:ext uri="{BB962C8B-B14F-4D97-AF65-F5344CB8AC3E}">
        <p14:creationId xmlns:p14="http://schemas.microsoft.com/office/powerpoint/2010/main" val="3605961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7354" y="316524"/>
            <a:ext cx="8710245" cy="867508"/>
          </a:xfrm>
        </p:spPr>
        <p:txBody>
          <a:bodyPr/>
          <a:lstStyle/>
          <a:p>
            <a:r>
              <a:rPr lang="en-US" u="sng" dirty="0" smtClean="0"/>
              <a:t>Homework #1:  Parents and In-Laws</a:t>
            </a:r>
            <a:endParaRPr lang="en-US" u="sng" dirty="0"/>
          </a:p>
        </p:txBody>
      </p:sp>
      <p:sp>
        <p:nvSpPr>
          <p:cNvPr id="3" name="Content Placeholder 2"/>
          <p:cNvSpPr>
            <a:spLocks noGrp="1"/>
          </p:cNvSpPr>
          <p:nvPr>
            <p:ph idx="1"/>
          </p:nvPr>
        </p:nvSpPr>
        <p:spPr>
          <a:xfrm>
            <a:off x="2227385" y="1184032"/>
            <a:ext cx="9277227" cy="5298830"/>
          </a:xfrm>
        </p:spPr>
        <p:txBody>
          <a:bodyPr>
            <a:normAutofit/>
          </a:bodyPr>
          <a:lstStyle/>
          <a:p>
            <a:pPr marL="0" indent="0">
              <a:buNone/>
            </a:pPr>
            <a:r>
              <a:rPr lang="en-US" dirty="0" smtClean="0"/>
              <a:t>Discuss as a couple:</a:t>
            </a:r>
          </a:p>
          <a:p>
            <a:pPr marL="0" indent="0">
              <a:buNone/>
            </a:pPr>
            <a:r>
              <a:rPr lang="en-US" dirty="0" smtClean="0"/>
              <a:t>From the following list, what possible areas of tension can you foresee with your parents / parents-in-law?</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t>How could they be resolved?</a:t>
            </a:r>
          </a:p>
          <a:p>
            <a:pPr marL="0" indent="0">
              <a:buNone/>
            </a:pPr>
            <a:r>
              <a:rPr lang="en-US" dirty="0" smtClean="0"/>
              <a:t>_________________________________________________________</a:t>
            </a:r>
          </a:p>
          <a:p>
            <a:pPr marL="0" indent="0">
              <a:buNone/>
            </a:pPr>
            <a:r>
              <a:rPr lang="en-US" dirty="0" smtClean="0"/>
              <a:t>_________________________________________________________</a:t>
            </a:r>
          </a:p>
          <a:p>
            <a:pPr marL="0" indent="0">
              <a:buNone/>
            </a:pPr>
            <a:r>
              <a:rPr lang="en-US" dirty="0" smtClean="0"/>
              <a:t>_________________________________________________________</a:t>
            </a:r>
          </a:p>
          <a:p>
            <a:pPr marL="0" indent="0">
              <a:buNone/>
            </a:pPr>
            <a:endParaRPr lang="en-US" dirty="0"/>
          </a:p>
        </p:txBody>
      </p:sp>
      <p:sp>
        <p:nvSpPr>
          <p:cNvPr id="4" name="TextBox 3"/>
          <p:cNvSpPr txBox="1"/>
          <p:nvPr/>
        </p:nvSpPr>
        <p:spPr>
          <a:xfrm>
            <a:off x="2426676" y="2614246"/>
            <a:ext cx="2860431" cy="1569660"/>
          </a:xfrm>
          <a:prstGeom prst="rect">
            <a:avLst/>
          </a:prstGeom>
          <a:noFill/>
        </p:spPr>
        <p:txBody>
          <a:bodyPr wrap="square" rtlCol="0">
            <a:spAutoFit/>
          </a:bodyPr>
          <a:lstStyle/>
          <a:p>
            <a:pPr marL="457200" indent="-457200">
              <a:buFont typeface="+mj-lt"/>
              <a:buAutoNum type="arabicPeriod"/>
            </a:pPr>
            <a:r>
              <a:rPr lang="en-US" sz="2400" dirty="0" smtClean="0"/>
              <a:t>Vacations</a:t>
            </a:r>
          </a:p>
          <a:p>
            <a:pPr marL="457200" indent="-457200">
              <a:buFont typeface="+mj-lt"/>
              <a:buAutoNum type="arabicPeriod"/>
            </a:pPr>
            <a:r>
              <a:rPr lang="en-US" sz="2400" dirty="0" smtClean="0"/>
              <a:t>Holidays</a:t>
            </a:r>
          </a:p>
          <a:p>
            <a:pPr marL="457200" indent="-457200">
              <a:buFont typeface="+mj-lt"/>
              <a:buAutoNum type="arabicPeriod"/>
            </a:pPr>
            <a:r>
              <a:rPr lang="en-US" sz="2400" dirty="0" smtClean="0"/>
              <a:t>Finances</a:t>
            </a:r>
          </a:p>
          <a:p>
            <a:pPr marL="457200" indent="-457200">
              <a:buFont typeface="+mj-lt"/>
              <a:buAutoNum type="arabicPeriod"/>
            </a:pPr>
            <a:r>
              <a:rPr lang="en-US" sz="2400" dirty="0" smtClean="0"/>
              <a:t>Meddling</a:t>
            </a:r>
          </a:p>
        </p:txBody>
      </p:sp>
      <p:sp>
        <p:nvSpPr>
          <p:cNvPr id="5" name="TextBox 4"/>
          <p:cNvSpPr txBox="1"/>
          <p:nvPr/>
        </p:nvSpPr>
        <p:spPr>
          <a:xfrm>
            <a:off x="6013937" y="2614246"/>
            <a:ext cx="4225216" cy="1569660"/>
          </a:xfrm>
          <a:prstGeom prst="rect">
            <a:avLst/>
          </a:prstGeom>
          <a:noFill/>
        </p:spPr>
        <p:txBody>
          <a:bodyPr wrap="square" rtlCol="0">
            <a:spAutoFit/>
          </a:bodyPr>
          <a:lstStyle/>
          <a:p>
            <a:pPr marL="457200" indent="-457200">
              <a:buFont typeface="+mj-lt"/>
              <a:buAutoNum type="arabicPeriod" startAt="5"/>
            </a:pPr>
            <a:r>
              <a:rPr lang="en-US" sz="2400" dirty="0" smtClean="0"/>
              <a:t>Frequency of visits</a:t>
            </a:r>
          </a:p>
          <a:p>
            <a:pPr marL="457200" indent="-457200">
              <a:buFont typeface="+mj-lt"/>
              <a:buAutoNum type="arabicPeriod" startAt="5"/>
            </a:pPr>
            <a:r>
              <a:rPr lang="en-US" sz="2400" dirty="0" smtClean="0"/>
              <a:t>Length of phone calls</a:t>
            </a:r>
          </a:p>
          <a:p>
            <a:pPr marL="457200" indent="-457200">
              <a:buFont typeface="+mj-lt"/>
              <a:buAutoNum type="arabicPeriod" startAt="5"/>
            </a:pPr>
            <a:r>
              <a:rPr lang="en-US" sz="2400" dirty="0" smtClean="0"/>
              <a:t>Emotional manipulation </a:t>
            </a:r>
          </a:p>
          <a:p>
            <a:pPr marL="457200" indent="-457200">
              <a:buFont typeface="+mj-lt"/>
              <a:buAutoNum type="arabicPeriod" startAt="5"/>
            </a:pPr>
            <a:r>
              <a:rPr lang="en-US" sz="2400" dirty="0" smtClean="0"/>
              <a:t>Other </a:t>
            </a:r>
          </a:p>
        </p:txBody>
      </p:sp>
    </p:spTree>
    <p:extLst>
      <p:ext uri="{BB962C8B-B14F-4D97-AF65-F5344CB8AC3E}">
        <p14:creationId xmlns:p14="http://schemas.microsoft.com/office/powerpoint/2010/main" val="1233400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2345</TotalTime>
  <Words>2365</Words>
  <Application>Microsoft Office PowerPoint</Application>
  <PresentationFormat>Widescreen</PresentationFormat>
  <Paragraphs>195</Paragraphs>
  <Slides>18</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等线</vt:lpstr>
      <vt:lpstr>幼圆</vt:lpstr>
      <vt:lpstr>Arial</vt:lpstr>
      <vt:lpstr>Calibri</vt:lpstr>
      <vt:lpstr>Century Gothic</vt:lpstr>
      <vt:lpstr>Wingdings</vt:lpstr>
      <vt:lpstr>Wingdings 3</vt:lpstr>
      <vt:lpstr>Wisp</vt:lpstr>
      <vt:lpstr>Love for a Lifetime</vt:lpstr>
      <vt:lpstr>Expectations</vt:lpstr>
      <vt:lpstr>What is not True Love?</vt:lpstr>
      <vt:lpstr>Friendship</vt:lpstr>
      <vt:lpstr>Your Friendship</vt:lpstr>
      <vt:lpstr>What is True Love?</vt:lpstr>
      <vt:lpstr>What is True Love?</vt:lpstr>
      <vt:lpstr>Time Together and Time Apart</vt:lpstr>
      <vt:lpstr>Homework #1:  Parents and In-Laws</vt:lpstr>
      <vt:lpstr>Homework #2:  Time Apart</vt:lpstr>
      <vt:lpstr>Love Languages</vt:lpstr>
      <vt:lpstr>Love Languages</vt:lpstr>
      <vt:lpstr>Love Languages</vt:lpstr>
      <vt:lpstr>Love Languages</vt:lpstr>
      <vt:lpstr>Your Love Languages</vt:lpstr>
      <vt:lpstr>Love for a Lifetime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 Building Strong Foundations</dc:title>
  <dc:creator>Mark Robnett</dc:creator>
  <cp:lastModifiedBy>Mark Robnett</cp:lastModifiedBy>
  <cp:revision>124</cp:revision>
  <dcterms:created xsi:type="dcterms:W3CDTF">2021-04-23T18:43:31Z</dcterms:created>
  <dcterms:modified xsi:type="dcterms:W3CDTF">2023-11-15T00:03:11Z</dcterms:modified>
</cp:coreProperties>
</file>