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342" r:id="rId2"/>
    <p:sldId id="343" r:id="rId3"/>
    <p:sldId id="344" r:id="rId4"/>
    <p:sldId id="346" r:id="rId5"/>
    <p:sldId id="345" r:id="rId6"/>
    <p:sldId id="347" r:id="rId7"/>
    <p:sldId id="348" r:id="rId8"/>
    <p:sldId id="360" r:id="rId9"/>
    <p:sldId id="357" r:id="rId10"/>
    <p:sldId id="358" r:id="rId11"/>
    <p:sldId id="332" r:id="rId12"/>
    <p:sldId id="352" r:id="rId13"/>
    <p:sldId id="363" r:id="rId14"/>
    <p:sldId id="36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60" autoAdjust="0"/>
    <p:restoredTop sz="78865" autoAdjust="0"/>
  </p:normalViewPr>
  <p:slideViewPr>
    <p:cSldViewPr snapToGrid="0">
      <p:cViewPr varScale="1">
        <p:scale>
          <a:sx n="90" d="100"/>
          <a:sy n="90" d="100"/>
        </p:scale>
        <p:origin x="834" y="84"/>
      </p:cViewPr>
      <p:guideLst/>
    </p:cSldViewPr>
  </p:slideViewPr>
  <p:notesTextViewPr>
    <p:cViewPr>
      <p:scale>
        <a:sx n="200" d="100"/>
        <a:sy n="200" d="100"/>
      </p:scale>
      <p:origin x="0" y="0"/>
    </p:cViewPr>
  </p:notesTextViewPr>
  <p:sorterViewPr>
    <p:cViewPr>
      <p:scale>
        <a:sx n="180" d="100"/>
        <a:sy n="180" d="100"/>
      </p:scale>
      <p:origin x="0" y="-85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82836-146D-47FA-A580-D25EBF870E4E}" type="datetimeFigureOut">
              <a:rPr lang="en-US" smtClean="0"/>
              <a:t>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52E43-2235-4977-9058-9C29D206FC86}" type="slidenum">
              <a:rPr lang="en-US" smtClean="0"/>
              <a:t>‹#›</a:t>
            </a:fld>
            <a:endParaRPr lang="en-US"/>
          </a:p>
        </p:txBody>
      </p:sp>
    </p:spTree>
    <p:extLst>
      <p:ext uri="{BB962C8B-B14F-4D97-AF65-F5344CB8AC3E}">
        <p14:creationId xmlns:p14="http://schemas.microsoft.com/office/powerpoint/2010/main" val="3952760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his book </a:t>
            </a:r>
            <a:r>
              <a:rPr lang="en-US" sz="1200" b="0" i="1" kern="1200" dirty="0" smtClean="0">
                <a:solidFill>
                  <a:schemeClr val="tx1"/>
                </a:solidFill>
                <a:effectLst/>
                <a:latin typeface="+mn-lt"/>
                <a:ea typeface="+mn-ea"/>
                <a:cs typeface="+mn-cs"/>
              </a:rPr>
              <a:t>The Nature of Human Values</a:t>
            </a:r>
            <a:r>
              <a:rPr lang="en-US" sz="1200" b="0" i="0" kern="1200" dirty="0" smtClean="0">
                <a:solidFill>
                  <a:schemeClr val="tx1"/>
                </a:solidFill>
                <a:effectLst/>
                <a:latin typeface="+mn-lt"/>
                <a:ea typeface="+mn-ea"/>
                <a:cs typeface="+mn-cs"/>
              </a:rPr>
              <a:t> social psychologist Milton </a:t>
            </a:r>
            <a:r>
              <a:rPr lang="en-US" sz="1200" b="0" i="0" kern="1200" dirty="0" err="1" smtClean="0">
                <a:solidFill>
                  <a:schemeClr val="tx1"/>
                </a:solidFill>
                <a:effectLst/>
                <a:latin typeface="+mn-lt"/>
                <a:ea typeface="+mn-ea"/>
                <a:cs typeface="+mn-cs"/>
              </a:rPr>
              <a:t>Rokeach</a:t>
            </a:r>
            <a:r>
              <a:rPr lang="en-US" sz="1200" b="0" i="0" kern="1200" dirty="0" smtClean="0">
                <a:solidFill>
                  <a:schemeClr val="tx1"/>
                </a:solidFill>
                <a:effectLst/>
                <a:latin typeface="+mn-lt"/>
                <a:ea typeface="+mn-ea"/>
                <a:cs typeface="+mn-cs"/>
              </a:rPr>
              <a:t>, defined </a:t>
            </a:r>
            <a:r>
              <a:rPr lang="en-US" sz="1200" b="1" i="0" kern="1200" dirty="0" smtClean="0">
                <a:solidFill>
                  <a:schemeClr val="tx1"/>
                </a:solidFill>
                <a:effectLst/>
                <a:latin typeface="+mn-lt"/>
                <a:ea typeface="+mn-ea"/>
                <a:cs typeface="+mn-cs"/>
              </a:rPr>
              <a:t>values</a:t>
            </a:r>
            <a:r>
              <a:rPr lang="en-US" sz="1200" b="0" i="0" kern="1200" dirty="0" smtClean="0">
                <a:solidFill>
                  <a:schemeClr val="tx1"/>
                </a:solidFill>
                <a:effectLst/>
                <a:latin typeface="+mn-lt"/>
                <a:ea typeface="+mn-ea"/>
                <a:cs typeface="+mn-cs"/>
              </a:rPr>
              <a:t> as ‘enduring beliefs that a specific mode of conduct or end-state of existence is personally or socially preferable to an opposite or converse mode of conduct or end-state of existence.’ In other words, </a:t>
            </a:r>
            <a:r>
              <a:rPr lang="en-US" sz="1200" b="0" i="0" kern="1200" dirty="0" err="1" smtClean="0">
                <a:solidFill>
                  <a:schemeClr val="tx1"/>
                </a:solidFill>
                <a:effectLst/>
                <a:latin typeface="+mn-lt"/>
                <a:ea typeface="+mn-ea"/>
                <a:cs typeface="+mn-cs"/>
              </a:rPr>
              <a:t>Rokeach</a:t>
            </a:r>
            <a:r>
              <a:rPr lang="en-US" sz="1200" b="0" i="0" kern="1200" dirty="0" smtClean="0">
                <a:solidFill>
                  <a:schemeClr val="tx1"/>
                </a:solidFill>
                <a:effectLst/>
                <a:latin typeface="+mn-lt"/>
                <a:ea typeface="+mn-ea"/>
                <a:cs typeface="+mn-cs"/>
              </a:rPr>
              <a:t> believed that: Instrumental values are ways of being that help us reach our terminal values. It is the terminal values that define the overall goal we want to achieve during our existence and the instrumental values that determine how we plan to get there.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For example, one of the terminal values is ‘a comfortable life.’ In order to reach the end goal of having a comfortable life, we can use the instrumental values of ambitious, intellectual, and capable. We might use the instrumental values of being logical, honest, and intellectual in order to obtain the terminal value of ‘wisdom.’ Another terminal value is ‘a world at peace.’ In order to achieve this end state, we might possess the instrumental values of being forgiving, helpful, and polite.</a:t>
            </a:r>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7</a:t>
            </a:fld>
            <a:endParaRPr lang="en-US"/>
          </a:p>
        </p:txBody>
      </p:sp>
    </p:spTree>
    <p:extLst>
      <p:ext uri="{BB962C8B-B14F-4D97-AF65-F5344CB8AC3E}">
        <p14:creationId xmlns:p14="http://schemas.microsoft.com/office/powerpoint/2010/main" val="362467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8</a:t>
            </a:fld>
            <a:endParaRPr lang="en-US"/>
          </a:p>
        </p:txBody>
      </p:sp>
    </p:spTree>
    <p:extLst>
      <p:ext uri="{BB962C8B-B14F-4D97-AF65-F5344CB8AC3E}">
        <p14:creationId xmlns:p14="http://schemas.microsoft.com/office/powerpoint/2010/main" val="1335466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identified i</a:t>
            </a:r>
            <a:r>
              <a:rPr lang="en-US" sz="1200" b="0" i="0" kern="1200" dirty="0" smtClean="0">
                <a:solidFill>
                  <a:schemeClr val="tx1"/>
                </a:solidFill>
                <a:effectLst/>
                <a:latin typeface="+mn-lt"/>
                <a:ea typeface="+mn-ea"/>
                <a:cs typeface="+mn-cs"/>
              </a:rPr>
              <a:t>n his book </a:t>
            </a:r>
            <a:r>
              <a:rPr lang="en-US" sz="1200" b="0" i="1" kern="1200" dirty="0" smtClean="0">
                <a:solidFill>
                  <a:schemeClr val="tx1"/>
                </a:solidFill>
                <a:effectLst/>
                <a:latin typeface="+mn-lt"/>
                <a:ea typeface="+mn-ea"/>
                <a:cs typeface="+mn-cs"/>
              </a:rPr>
              <a:t>The Nature of Human Values</a:t>
            </a:r>
            <a:r>
              <a:rPr lang="en-US" sz="1200" b="0" i="0" kern="1200" dirty="0" smtClean="0">
                <a:solidFill>
                  <a:schemeClr val="tx1"/>
                </a:solidFill>
                <a:effectLst/>
                <a:latin typeface="+mn-lt"/>
                <a:ea typeface="+mn-ea"/>
                <a:cs typeface="+mn-cs"/>
              </a:rPr>
              <a:t> by social psychologist Milton </a:t>
            </a:r>
            <a:r>
              <a:rPr lang="en-US" sz="1200" b="0" i="0" kern="1200" dirty="0" err="1" smtClean="0">
                <a:solidFill>
                  <a:schemeClr val="tx1"/>
                </a:solidFill>
                <a:effectLst/>
                <a:latin typeface="+mn-lt"/>
                <a:ea typeface="+mn-ea"/>
                <a:cs typeface="+mn-cs"/>
              </a:rPr>
              <a:t>Rokeach</a:t>
            </a:r>
            <a:r>
              <a:rPr lang="en-US" sz="1200" b="0" i="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9</a:t>
            </a:fld>
            <a:endParaRPr lang="en-US"/>
          </a:p>
        </p:txBody>
      </p:sp>
    </p:spTree>
    <p:extLst>
      <p:ext uri="{BB962C8B-B14F-4D97-AF65-F5344CB8AC3E}">
        <p14:creationId xmlns:p14="http://schemas.microsoft.com/office/powerpoint/2010/main" val="151789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10</a:t>
            </a:fld>
            <a:endParaRPr lang="en-US"/>
          </a:p>
        </p:txBody>
      </p:sp>
    </p:spTree>
    <p:extLst>
      <p:ext uri="{BB962C8B-B14F-4D97-AF65-F5344CB8AC3E}">
        <p14:creationId xmlns:p14="http://schemas.microsoft.com/office/powerpoint/2010/main" val="193900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sz="2400" baseline="0"/>
            </a:lvl1pPr>
            <a:lvl2pPr>
              <a:defRPr sz="2200" baseline="0"/>
            </a:lvl2pPr>
            <a:lvl3pPr>
              <a:defRPr sz="2000" baseline="0"/>
            </a:lvl3pPr>
            <a:lvl4pPr>
              <a:defRPr sz="1800" baseline="0"/>
            </a:lvl4pPr>
            <a:lvl5pPr>
              <a:defRPr sz="1600" baseline="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s://gallery.mailchimp.com/cedefe79585a234f3875a6feb/images/69bf5652-0316-42ea-91c5-536fea9c2823.jpg" TargetMode="External"/><Relationship Id="rId2" Type="http://schemas.openxmlformats.org/officeDocument/2006/relationships/image" Target="https://gallery.mailchimp.com/cedefe79585a234f3875a6feb/images/42bfeb62-eb70-4512-b078-cd968e221ae1.jpg"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493706"/>
            <a:ext cx="8915399" cy="1927947"/>
          </a:xfrm>
        </p:spPr>
        <p:txBody>
          <a:bodyPr/>
          <a:lstStyle/>
          <a:p>
            <a:r>
              <a:rPr lang="en-US" b="1" dirty="0" smtClean="0"/>
              <a:t>Shared Goals and Values</a:t>
            </a:r>
            <a:endParaRPr lang="en-US" dirty="0"/>
          </a:p>
        </p:txBody>
      </p:sp>
      <p:sp>
        <p:nvSpPr>
          <p:cNvPr id="3" name="Subtitle 2"/>
          <p:cNvSpPr>
            <a:spLocks noGrp="1"/>
          </p:cNvSpPr>
          <p:nvPr>
            <p:ph type="subTitle" idx="1"/>
          </p:nvPr>
        </p:nvSpPr>
        <p:spPr>
          <a:xfrm>
            <a:off x="2434975" y="3441843"/>
            <a:ext cx="9069637" cy="2311684"/>
          </a:xfrm>
        </p:spPr>
        <p:txBody>
          <a:bodyPr>
            <a:normAutofit/>
          </a:bodyPr>
          <a:lstStyle/>
          <a:p>
            <a:r>
              <a:rPr lang="en-US" sz="3200" dirty="0" smtClean="0"/>
              <a:t>Session 5 – Preparing for Marriage</a:t>
            </a:r>
          </a:p>
          <a:p>
            <a:endParaRPr lang="en-US" sz="2400" dirty="0" smtClean="0"/>
          </a:p>
          <a:p>
            <a:r>
              <a:rPr lang="en-US" sz="2400" dirty="0" smtClean="0"/>
              <a:t>http</a:t>
            </a:r>
            <a:r>
              <a:rPr lang="en-US" sz="2400" dirty="0"/>
              <a:t>://markrobnett.com/MarriagePreparation</a:t>
            </a:r>
          </a:p>
        </p:txBody>
      </p:sp>
    </p:spTree>
    <p:extLst>
      <p:ext uri="{BB962C8B-B14F-4D97-AF65-F5344CB8AC3E}">
        <p14:creationId xmlns:p14="http://schemas.microsoft.com/office/powerpoint/2010/main" val="615585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38815" y="192031"/>
            <a:ext cx="9132751" cy="822853"/>
          </a:xfrm>
        </p:spPr>
        <p:txBody>
          <a:bodyPr/>
          <a:lstStyle/>
          <a:p>
            <a:r>
              <a:rPr lang="en-US" b="1" u="sng" dirty="0" smtClean="0"/>
              <a:t>Some Instrumental Values</a:t>
            </a:r>
            <a:r>
              <a:rPr lang="en-US" dirty="0" smtClean="0"/>
              <a:t> (how to live)</a:t>
            </a:r>
            <a:endParaRPr lang="en-US" dirty="0"/>
          </a:p>
        </p:txBody>
      </p:sp>
      <p:sp>
        <p:nvSpPr>
          <p:cNvPr id="5" name="Content Placeholder 4"/>
          <p:cNvSpPr>
            <a:spLocks noGrp="1"/>
          </p:cNvSpPr>
          <p:nvPr>
            <p:ph idx="1"/>
          </p:nvPr>
        </p:nvSpPr>
        <p:spPr>
          <a:xfrm>
            <a:off x="1738815" y="974689"/>
            <a:ext cx="9544733" cy="4662434"/>
          </a:xfrm>
        </p:spPr>
        <p:txBody>
          <a:bodyPr numCol="2">
            <a:noAutofit/>
          </a:bodyPr>
          <a:lstStyle/>
          <a:p>
            <a:pPr>
              <a:buFont typeface="+mj-lt"/>
              <a:buAutoNum type="arabicPeriod"/>
            </a:pPr>
            <a:r>
              <a:rPr lang="en-US" sz="1800" dirty="0"/>
              <a:t>Ambitious (Hard-working, aspiring)</a:t>
            </a:r>
          </a:p>
          <a:p>
            <a:pPr>
              <a:buFont typeface="+mj-lt"/>
              <a:buAutoNum type="arabicPeriod"/>
            </a:pPr>
            <a:r>
              <a:rPr lang="en-US" sz="1800" dirty="0"/>
              <a:t>Broadminded (Open-minded)</a:t>
            </a:r>
          </a:p>
          <a:p>
            <a:pPr>
              <a:buFont typeface="+mj-lt"/>
              <a:buAutoNum type="arabicPeriod"/>
            </a:pPr>
            <a:r>
              <a:rPr lang="en-US" sz="1800" dirty="0"/>
              <a:t>Capable (Competent, effective)</a:t>
            </a:r>
          </a:p>
          <a:p>
            <a:pPr>
              <a:buFont typeface="+mj-lt"/>
              <a:buAutoNum type="arabicPeriod"/>
            </a:pPr>
            <a:r>
              <a:rPr lang="en-US" sz="1800" dirty="0"/>
              <a:t>Cheerful (Lighthearted, joyful)</a:t>
            </a:r>
          </a:p>
          <a:p>
            <a:pPr>
              <a:buFont typeface="+mj-lt"/>
              <a:buAutoNum type="arabicPeriod"/>
            </a:pPr>
            <a:r>
              <a:rPr lang="en-US" sz="1800" dirty="0"/>
              <a:t>Clean (Neat, tidy)</a:t>
            </a:r>
          </a:p>
          <a:p>
            <a:pPr>
              <a:buFont typeface="+mj-lt"/>
              <a:buAutoNum type="arabicPeriod"/>
            </a:pPr>
            <a:r>
              <a:rPr lang="en-US" sz="1800" dirty="0"/>
              <a:t>Courageous (Standing up for your beliefs)</a:t>
            </a:r>
          </a:p>
          <a:p>
            <a:pPr>
              <a:buFont typeface="+mj-lt"/>
              <a:buAutoNum type="arabicPeriod"/>
            </a:pPr>
            <a:r>
              <a:rPr lang="en-US" sz="1800" dirty="0"/>
              <a:t>Forgiving (Willing to pardon others)</a:t>
            </a:r>
          </a:p>
          <a:p>
            <a:pPr>
              <a:buFont typeface="+mj-lt"/>
              <a:buAutoNum type="arabicPeriod"/>
            </a:pPr>
            <a:r>
              <a:rPr lang="en-US" sz="1800" dirty="0"/>
              <a:t>Helpful (Working for the welfare of others)</a:t>
            </a:r>
          </a:p>
          <a:p>
            <a:pPr>
              <a:buFont typeface="+mj-lt"/>
              <a:buAutoNum type="arabicPeriod"/>
            </a:pPr>
            <a:r>
              <a:rPr lang="en-US" sz="1800" dirty="0"/>
              <a:t>Honest (Sincere, truthful)</a:t>
            </a:r>
          </a:p>
          <a:p>
            <a:pPr>
              <a:buFont typeface="+mj-lt"/>
              <a:buAutoNum type="arabicPeriod"/>
            </a:pPr>
            <a:r>
              <a:rPr lang="en-US" sz="1800" dirty="0"/>
              <a:t>Imaginative (Daring, creative)</a:t>
            </a:r>
          </a:p>
          <a:p>
            <a:pPr>
              <a:buFont typeface="+mj-lt"/>
              <a:buAutoNum type="arabicPeriod"/>
            </a:pPr>
            <a:r>
              <a:rPr lang="en-US" sz="1800" dirty="0"/>
              <a:t>Independent (Self-reliant, self-sufficient)</a:t>
            </a:r>
          </a:p>
          <a:p>
            <a:pPr>
              <a:buFont typeface="+mj-lt"/>
              <a:buAutoNum type="arabicPeriod"/>
            </a:pPr>
            <a:r>
              <a:rPr lang="en-US" sz="1800" dirty="0"/>
              <a:t>Intellectual (Intelligent, reflective)</a:t>
            </a:r>
          </a:p>
          <a:p>
            <a:pPr>
              <a:buFont typeface="+mj-lt"/>
              <a:buAutoNum type="arabicPeriod"/>
            </a:pPr>
            <a:r>
              <a:rPr lang="en-US" sz="1800" dirty="0"/>
              <a:t>Logical (Consistent, rational)</a:t>
            </a:r>
          </a:p>
          <a:p>
            <a:pPr>
              <a:buFont typeface="+mj-lt"/>
              <a:buAutoNum type="arabicPeriod"/>
            </a:pPr>
            <a:r>
              <a:rPr lang="en-US" sz="1800" dirty="0"/>
              <a:t>Loving (Affectionate, tender)</a:t>
            </a:r>
          </a:p>
          <a:p>
            <a:pPr>
              <a:buFont typeface="+mj-lt"/>
              <a:buAutoNum type="arabicPeriod"/>
            </a:pPr>
            <a:r>
              <a:rPr lang="en-US" sz="1800" dirty="0"/>
              <a:t>Obedient (Dutiful, respectful)</a:t>
            </a:r>
          </a:p>
          <a:p>
            <a:pPr>
              <a:buFont typeface="+mj-lt"/>
              <a:buAutoNum type="arabicPeriod"/>
            </a:pPr>
            <a:r>
              <a:rPr lang="en-US" sz="1800" dirty="0"/>
              <a:t>Polite (Courteous, well-mannered)</a:t>
            </a:r>
          </a:p>
          <a:p>
            <a:pPr>
              <a:buFont typeface="+mj-lt"/>
              <a:buAutoNum type="arabicPeriod"/>
            </a:pPr>
            <a:r>
              <a:rPr lang="en-US" sz="1800" dirty="0"/>
              <a:t>Responsible (Dependable, reliable)</a:t>
            </a:r>
          </a:p>
          <a:p>
            <a:pPr>
              <a:buFont typeface="+mj-lt"/>
              <a:buAutoNum type="arabicPeriod"/>
            </a:pPr>
            <a:r>
              <a:rPr lang="en-US" sz="1800" dirty="0"/>
              <a:t>Self-controlled (Restrained, </a:t>
            </a:r>
            <a:r>
              <a:rPr lang="en-US" sz="1800" dirty="0" smtClean="0"/>
              <a:t>self-discipline, long-term view)</a:t>
            </a:r>
            <a:endParaRPr lang="en-US" sz="1800" dirty="0" smtClean="0"/>
          </a:p>
          <a:p>
            <a:pPr>
              <a:buFont typeface="+mj-lt"/>
              <a:buAutoNum type="arabicPeriod"/>
            </a:pPr>
            <a:r>
              <a:rPr lang="en-US" sz="1800" dirty="0" smtClean="0"/>
              <a:t>Security (Savings, </a:t>
            </a:r>
            <a:r>
              <a:rPr lang="en-US" sz="1800" dirty="0"/>
              <a:t>r</a:t>
            </a:r>
            <a:r>
              <a:rPr lang="en-US" sz="1800" dirty="0" smtClean="0"/>
              <a:t>isk avoidance)</a:t>
            </a:r>
          </a:p>
          <a:p>
            <a:pPr>
              <a:buFont typeface="+mj-lt"/>
              <a:buAutoNum type="arabicPeriod"/>
            </a:pPr>
            <a:r>
              <a:rPr lang="en-US" sz="1800" dirty="0" smtClean="0"/>
              <a:t>___________________________________</a:t>
            </a:r>
            <a:endParaRPr lang="en-US" sz="1800" dirty="0"/>
          </a:p>
        </p:txBody>
      </p:sp>
      <p:sp>
        <p:nvSpPr>
          <p:cNvPr id="7" name="TextBox 6"/>
          <p:cNvSpPr txBox="1"/>
          <p:nvPr/>
        </p:nvSpPr>
        <p:spPr>
          <a:xfrm>
            <a:off x="1904387" y="5853399"/>
            <a:ext cx="9379161" cy="707886"/>
          </a:xfrm>
          <a:prstGeom prst="rect">
            <a:avLst/>
          </a:prstGeom>
          <a:noFill/>
        </p:spPr>
        <p:txBody>
          <a:bodyPr wrap="square" rtlCol="0">
            <a:spAutoFit/>
          </a:bodyPr>
          <a:lstStyle/>
          <a:p>
            <a:r>
              <a:rPr lang="en-US" sz="2000" b="1" dirty="0" smtClean="0"/>
              <a:t>Choose 5</a:t>
            </a:r>
            <a:r>
              <a:rPr lang="en-US" sz="2000" dirty="0" smtClean="0"/>
              <a:t> that describe </a:t>
            </a:r>
            <a:r>
              <a:rPr lang="en-US" sz="2000" b="1" dirty="0" smtClean="0"/>
              <a:t>how you would like to </a:t>
            </a:r>
            <a:r>
              <a:rPr lang="en-US" sz="2000" b="1" dirty="0" smtClean="0"/>
              <a:t>live </a:t>
            </a:r>
            <a:r>
              <a:rPr lang="en-US" sz="2000" i="1" u="sng" dirty="0" smtClean="0"/>
              <a:t>AND</a:t>
            </a:r>
            <a:r>
              <a:rPr lang="en-US" sz="2000" dirty="0" smtClean="0"/>
              <a:t> </a:t>
            </a:r>
            <a:r>
              <a:rPr lang="en-US" sz="2000" b="1" dirty="0" smtClean="0"/>
              <a:t>5 you think will </a:t>
            </a:r>
            <a:r>
              <a:rPr lang="en-US" sz="2000" b="1" dirty="0"/>
              <a:t>be important in your spouse</a:t>
            </a:r>
            <a:r>
              <a:rPr lang="en-US" sz="2000" dirty="0" smtClean="0"/>
              <a:t>.  Then s</a:t>
            </a:r>
            <a:r>
              <a:rPr lang="en-US" sz="2000" dirty="0" smtClean="0"/>
              <a:t>hare </a:t>
            </a:r>
            <a:r>
              <a:rPr lang="en-US" sz="2000" dirty="0" smtClean="0"/>
              <a:t>and compare with your partner.</a:t>
            </a:r>
            <a:endParaRPr lang="en-US" sz="2000" dirty="0"/>
          </a:p>
        </p:txBody>
      </p:sp>
    </p:spTree>
    <p:extLst>
      <p:ext uri="{BB962C8B-B14F-4D97-AF65-F5344CB8AC3E}">
        <p14:creationId xmlns:p14="http://schemas.microsoft.com/office/powerpoint/2010/main" val="858519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00200" y="152399"/>
            <a:ext cx="8877300" cy="1123741"/>
          </a:xfrm>
        </p:spPr>
        <p:txBody>
          <a:bodyPr>
            <a:noAutofit/>
          </a:bodyPr>
          <a:lstStyle/>
          <a:p>
            <a:r>
              <a:rPr lang="en-US" b="1" u="sng" dirty="0" smtClean="0"/>
              <a:t>Values – your reflections</a:t>
            </a:r>
            <a:endParaRPr lang="en-US" b="1" u="sng" dirty="0"/>
          </a:p>
        </p:txBody>
      </p:sp>
      <p:sp>
        <p:nvSpPr>
          <p:cNvPr id="5" name="Content Placeholder 4"/>
          <p:cNvSpPr>
            <a:spLocks noGrp="1"/>
          </p:cNvSpPr>
          <p:nvPr>
            <p:ph idx="1"/>
          </p:nvPr>
        </p:nvSpPr>
        <p:spPr>
          <a:xfrm>
            <a:off x="1600201" y="1276139"/>
            <a:ext cx="9234376" cy="5326679"/>
          </a:xfrm>
        </p:spPr>
        <p:txBody>
          <a:bodyPr>
            <a:normAutofit fontScale="92500" lnSpcReduction="10000"/>
          </a:bodyPr>
          <a:lstStyle/>
          <a:p>
            <a:r>
              <a:rPr lang="en-US" sz="3600" dirty="0" smtClean="0"/>
              <a:t>Was it easy or difficult to choose the top 5 terminal or instrumental values?</a:t>
            </a:r>
          </a:p>
          <a:p>
            <a:r>
              <a:rPr lang="en-US" altLang="zh-CN" sz="3600" dirty="0" smtClean="0"/>
              <a:t>Were your values challenged or changed during discussion with your partner?</a:t>
            </a:r>
          </a:p>
          <a:p>
            <a:r>
              <a:rPr lang="en-US" altLang="zh-CN" sz="3600" dirty="0" smtClean="0"/>
              <a:t>How do these values affect everyday living?</a:t>
            </a:r>
          </a:p>
          <a:p>
            <a:r>
              <a:rPr lang="en-US" altLang="zh-CN" sz="3600" dirty="0" smtClean="0"/>
              <a:t>Do you really live according to the values you chose?</a:t>
            </a:r>
          </a:p>
          <a:p>
            <a:r>
              <a:rPr lang="en-US" altLang="zh-CN" sz="3400" dirty="0"/>
              <a:t>Do you think that your values have changed over time? </a:t>
            </a:r>
          </a:p>
        </p:txBody>
      </p:sp>
    </p:spTree>
    <p:extLst>
      <p:ext uri="{BB962C8B-B14F-4D97-AF65-F5344CB8AC3E}">
        <p14:creationId xmlns:p14="http://schemas.microsoft.com/office/powerpoint/2010/main" val="1498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left)">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229600" cy="868362"/>
          </a:xfrm>
        </p:spPr>
        <p:txBody>
          <a:bodyPr>
            <a:normAutofit fontScale="90000"/>
          </a:bodyPr>
          <a:lstStyle/>
          <a:p>
            <a:r>
              <a:rPr lang="en-US" b="1" u="sng" dirty="0"/>
              <a:t>Why are Values Important</a:t>
            </a:r>
            <a:r>
              <a:rPr lang="en-US" b="1" u="sng" dirty="0" smtClean="0"/>
              <a:t>?</a:t>
            </a:r>
            <a:br>
              <a:rPr lang="en-US" b="1" u="sng" dirty="0" smtClean="0"/>
            </a:br>
            <a:r>
              <a:rPr lang="zh-CN" altLang="en-US" b="1" u="sng" dirty="0" smtClean="0">
                <a:latin typeface="KaiTi" panose="02010609060101010101" pitchFamily="49" charset="-122"/>
                <a:ea typeface="KaiTi" panose="02010609060101010101" pitchFamily="49" charset="-122"/>
              </a:rPr>
              <a:t>为什么价值观很重要</a:t>
            </a:r>
            <a:r>
              <a:rPr lang="zh-CN" altLang="en-US" b="1" u="sng" dirty="0" smtClean="0"/>
              <a:t>？</a:t>
            </a:r>
            <a:r>
              <a:rPr lang="en-US" b="1" u="sng" dirty="0" smtClean="0"/>
              <a:t/>
            </a:r>
            <a:br>
              <a:rPr lang="en-US" b="1" u="sng" dirty="0" smtClean="0"/>
            </a:br>
            <a:endParaRPr lang="en-US" b="1" u="sng" dirty="0"/>
          </a:p>
        </p:txBody>
      </p:sp>
      <p:sp>
        <p:nvSpPr>
          <p:cNvPr id="3" name="Content Placeholder 2"/>
          <p:cNvSpPr>
            <a:spLocks noGrp="1"/>
          </p:cNvSpPr>
          <p:nvPr>
            <p:ph idx="1"/>
          </p:nvPr>
        </p:nvSpPr>
        <p:spPr>
          <a:xfrm>
            <a:off x="1676400" y="1460359"/>
            <a:ext cx="8839200" cy="4940440"/>
          </a:xfrm>
        </p:spPr>
        <p:txBody>
          <a:bodyPr>
            <a:noAutofit/>
          </a:bodyPr>
          <a:lstStyle/>
          <a:p>
            <a:pPr>
              <a:spcBef>
                <a:spcPts val="0"/>
              </a:spcBef>
              <a:spcAft>
                <a:spcPts val="2400"/>
              </a:spcAft>
            </a:pPr>
            <a:r>
              <a:rPr lang="en-US" dirty="0"/>
              <a:t>Our values guide how we set </a:t>
            </a:r>
            <a:r>
              <a:rPr lang="en-US" b="1" dirty="0"/>
              <a:t>priorities</a:t>
            </a:r>
            <a:r>
              <a:rPr lang="en-US" dirty="0"/>
              <a:t> and make </a:t>
            </a:r>
            <a:r>
              <a:rPr lang="en-US" b="1" dirty="0"/>
              <a:t>decisions</a:t>
            </a:r>
            <a:r>
              <a:rPr lang="en-US" dirty="0" smtClean="0"/>
              <a:t>.  </a:t>
            </a:r>
            <a:r>
              <a:rPr lang="zh-CN" altLang="en-US" dirty="0" smtClean="0">
                <a:latin typeface="KaiTi" panose="02010609060101010101" pitchFamily="49" charset="-122"/>
                <a:ea typeface="KaiTi" panose="02010609060101010101" pitchFamily="49" charset="-122"/>
              </a:rPr>
              <a:t>价</a:t>
            </a:r>
            <a:r>
              <a:rPr lang="zh-CN" altLang="en-US" dirty="0">
                <a:latin typeface="KaiTi" panose="02010609060101010101" pitchFamily="49" charset="-122"/>
                <a:ea typeface="KaiTi" panose="02010609060101010101" pitchFamily="49" charset="-122"/>
              </a:rPr>
              <a:t>值观引导我们设置事情的优先级和如何做决定</a:t>
            </a:r>
            <a:endParaRPr lang="en-US" altLang="zh-CN" dirty="0">
              <a:latin typeface="KaiTi" panose="02010609060101010101" pitchFamily="49" charset="-122"/>
              <a:ea typeface="KaiTi" panose="02010609060101010101" pitchFamily="49" charset="-122"/>
            </a:endParaRPr>
          </a:p>
          <a:p>
            <a:pPr>
              <a:spcBef>
                <a:spcPts val="0"/>
              </a:spcBef>
              <a:spcAft>
                <a:spcPts val="2400"/>
              </a:spcAft>
            </a:pPr>
            <a:r>
              <a:rPr lang="en-US" dirty="0"/>
              <a:t>When our values </a:t>
            </a:r>
            <a:r>
              <a:rPr lang="en-US" b="1" dirty="0"/>
              <a:t>differ</a:t>
            </a:r>
            <a:r>
              <a:rPr lang="en-US" dirty="0"/>
              <a:t> from those of our partner, </a:t>
            </a:r>
            <a:r>
              <a:rPr lang="en-US" b="1" dirty="0"/>
              <a:t>conflict can result</a:t>
            </a:r>
            <a:r>
              <a:rPr lang="en-US" dirty="0" smtClean="0"/>
              <a:t>.  </a:t>
            </a:r>
            <a:r>
              <a:rPr lang="zh-CN" altLang="en-US" dirty="0">
                <a:latin typeface="KaiTi" panose="02010609060101010101" pitchFamily="49" charset="-122"/>
                <a:ea typeface="KaiTi" panose="02010609060101010101" pitchFamily="49" charset="-122"/>
              </a:rPr>
              <a:t>如果我们的价值观和伴侣的不一致，会导致冲突</a:t>
            </a:r>
            <a:endParaRPr lang="en-US" dirty="0">
              <a:latin typeface="KaiTi" panose="02010609060101010101" pitchFamily="49" charset="-122"/>
              <a:ea typeface="KaiTi" panose="02010609060101010101" pitchFamily="49" charset="-122"/>
            </a:endParaRPr>
          </a:p>
          <a:p>
            <a:pPr>
              <a:spcBef>
                <a:spcPts val="0"/>
              </a:spcBef>
              <a:spcAft>
                <a:spcPts val="2400"/>
              </a:spcAft>
            </a:pPr>
            <a:r>
              <a:rPr lang="en-US" dirty="0"/>
              <a:t>Unless we </a:t>
            </a:r>
            <a:r>
              <a:rPr lang="en-US" b="1" dirty="0"/>
              <a:t>understand</a:t>
            </a:r>
            <a:r>
              <a:rPr lang="en-US" dirty="0"/>
              <a:t> each other’s </a:t>
            </a:r>
            <a:r>
              <a:rPr lang="en-US" b="1" dirty="0"/>
              <a:t>values</a:t>
            </a:r>
            <a:r>
              <a:rPr lang="en-US" dirty="0"/>
              <a:t>, it can be very difficult to </a:t>
            </a:r>
            <a:r>
              <a:rPr lang="en-US" b="1" dirty="0"/>
              <a:t>resolve</a:t>
            </a:r>
            <a:r>
              <a:rPr lang="en-US" dirty="0"/>
              <a:t> conflict</a:t>
            </a:r>
            <a:r>
              <a:rPr lang="en-US" dirty="0" smtClean="0"/>
              <a:t>. </a:t>
            </a:r>
            <a:r>
              <a:rPr lang="zh-CN" altLang="en-US" dirty="0" smtClean="0">
                <a:latin typeface="KaiTi" panose="02010609060101010101" pitchFamily="49" charset="-122"/>
                <a:ea typeface="KaiTi" panose="02010609060101010101" pitchFamily="49" charset="-122"/>
              </a:rPr>
              <a:t>除</a:t>
            </a:r>
            <a:r>
              <a:rPr lang="zh-CN" altLang="en-US" dirty="0">
                <a:latin typeface="KaiTi" panose="02010609060101010101" pitchFamily="49" charset="-122"/>
                <a:ea typeface="KaiTi" panose="02010609060101010101" pitchFamily="49" charset="-122"/>
              </a:rPr>
              <a:t>非我们了解双方的价值观，否则一些冲突将很难解决</a:t>
            </a:r>
            <a:endParaRPr lang="en-US" dirty="0">
              <a:latin typeface="KaiTi" panose="02010609060101010101" pitchFamily="49" charset="-122"/>
              <a:ea typeface="KaiTi" panose="02010609060101010101" pitchFamily="49" charset="-122"/>
            </a:endParaRPr>
          </a:p>
          <a:p>
            <a:pPr>
              <a:spcBef>
                <a:spcPts val="0"/>
              </a:spcBef>
              <a:spcAft>
                <a:spcPts val="2400"/>
              </a:spcAft>
            </a:pPr>
            <a:r>
              <a:rPr lang="en-US" dirty="0"/>
              <a:t>If we have </a:t>
            </a:r>
            <a:r>
              <a:rPr lang="en-US" b="1" dirty="0"/>
              <a:t>different values </a:t>
            </a:r>
            <a:r>
              <a:rPr lang="en-US" dirty="0"/>
              <a:t>than our partner, it will be difficult to </a:t>
            </a:r>
            <a:r>
              <a:rPr lang="en-US" b="1" dirty="0"/>
              <a:t>achieve unity </a:t>
            </a:r>
            <a:r>
              <a:rPr lang="en-US" dirty="0"/>
              <a:t>in a relationship</a:t>
            </a:r>
            <a:r>
              <a:rPr lang="en-US" dirty="0" smtClean="0"/>
              <a:t>.  </a:t>
            </a:r>
            <a:r>
              <a:rPr lang="zh-CN" altLang="en-US" dirty="0" smtClean="0">
                <a:latin typeface="KaiTi" panose="02010609060101010101" pitchFamily="49" charset="-122"/>
                <a:ea typeface="KaiTi" panose="02010609060101010101" pitchFamily="49" charset="-122"/>
              </a:rPr>
              <a:t>如</a:t>
            </a:r>
            <a:r>
              <a:rPr lang="zh-CN" altLang="en-US" dirty="0">
                <a:latin typeface="KaiTi" panose="02010609060101010101" pitchFamily="49" charset="-122"/>
                <a:ea typeface="KaiTi" panose="02010609060101010101" pitchFamily="49" charset="-122"/>
              </a:rPr>
              <a:t>果伴侣双方的价值观不同，在关系中很难达到一致</a:t>
            </a:r>
            <a:endParaRPr lang="en-US"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416516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0119" y="-30480"/>
            <a:ext cx="8229600" cy="1143000"/>
          </a:xfrm>
        </p:spPr>
        <p:txBody>
          <a:bodyPr>
            <a:normAutofit/>
          </a:bodyPr>
          <a:lstStyle/>
          <a:p>
            <a:pPr algn="ctr"/>
            <a:r>
              <a:rPr lang="en-US" sz="4800" b="1" u="sng" dirty="0" smtClean="0"/>
              <a:t>Chopsticks and Rice Bowls</a:t>
            </a:r>
            <a:endParaRPr lang="en-US" sz="4800" b="1" u="sng" dirty="0"/>
          </a:p>
        </p:txBody>
      </p:sp>
      <p:sp>
        <p:nvSpPr>
          <p:cNvPr id="4" name="TextBox 3"/>
          <p:cNvSpPr txBox="1"/>
          <p:nvPr/>
        </p:nvSpPr>
        <p:spPr>
          <a:xfrm>
            <a:off x="1626783" y="5034458"/>
            <a:ext cx="4062741" cy="1384995"/>
          </a:xfrm>
          <a:prstGeom prst="rect">
            <a:avLst/>
          </a:prstGeom>
          <a:noFill/>
        </p:spPr>
        <p:txBody>
          <a:bodyPr wrap="square" rtlCol="0">
            <a:spAutoFit/>
          </a:bodyPr>
          <a:lstStyle/>
          <a:p>
            <a:pPr algn="ctr"/>
            <a:r>
              <a:rPr lang="en-US" sz="2800" dirty="0" smtClean="0"/>
              <a:t>If your partner shares your values, you will grow closer over time.</a:t>
            </a:r>
            <a:endParaRPr lang="en-US" sz="2400" dirty="0"/>
          </a:p>
        </p:txBody>
      </p:sp>
      <p:pic>
        <p:nvPicPr>
          <p:cNvPr id="1026" name="Picture 2" descr="https://gallery.mailchimp.com/cedefe79585a234f3875a6feb/images/42bfeb62-eb70-4512-b078-cd968e221ae1.jpg"/>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a:off x="1931573" y="1112520"/>
            <a:ext cx="3447680" cy="3800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https://gallery.mailchimp.com/cedefe79585a234f3875a6feb/images/69bf5652-0316-42ea-91c5-536fea9c2823.jpg"/>
          <p:cNvPicPr>
            <a:picLocks noChangeAspect="1" noChangeArrowheads="1"/>
          </p:cNvPicPr>
          <p:nvPr/>
        </p:nvPicPr>
        <p:blipFill>
          <a:blip r:link="rId3">
            <a:extLst>
              <a:ext uri="{28A0092B-C50C-407E-A947-70E740481C1C}">
                <a14:useLocalDpi xmlns:a14="http://schemas.microsoft.com/office/drawing/2010/main" val="0"/>
              </a:ext>
            </a:extLst>
          </a:blip>
          <a:srcRect/>
          <a:stretch>
            <a:fillRect/>
          </a:stretch>
        </p:blipFill>
        <p:spPr bwMode="auto">
          <a:xfrm>
            <a:off x="6593411" y="1112520"/>
            <a:ext cx="3300247" cy="3800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6120443" y="5034458"/>
            <a:ext cx="4238542" cy="1384995"/>
          </a:xfrm>
          <a:prstGeom prst="rect">
            <a:avLst/>
          </a:prstGeom>
          <a:noFill/>
        </p:spPr>
        <p:txBody>
          <a:bodyPr wrap="square" rtlCol="0">
            <a:spAutoFit/>
          </a:bodyPr>
          <a:lstStyle/>
          <a:p>
            <a:pPr algn="ctr"/>
            <a:r>
              <a:rPr lang="en-US" sz="2800" dirty="0" smtClean="0"/>
              <a:t>If your partner has different values, you will grow further apart.</a:t>
            </a:r>
            <a:endParaRPr lang="en-US" sz="2400" dirty="0"/>
          </a:p>
        </p:txBody>
      </p:sp>
    </p:spTree>
    <p:extLst>
      <p:ext uri="{BB962C8B-B14F-4D97-AF65-F5344CB8AC3E}">
        <p14:creationId xmlns:p14="http://schemas.microsoft.com/office/powerpoint/2010/main" val="3416422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0232" y="0"/>
            <a:ext cx="8438941" cy="944562"/>
          </a:xfrm>
        </p:spPr>
        <p:txBody>
          <a:bodyPr>
            <a:normAutofit fontScale="90000"/>
          </a:bodyPr>
          <a:lstStyle/>
          <a:p>
            <a:r>
              <a:rPr lang="en-US" sz="4000" b="1" u="sng" dirty="0" smtClean="0"/>
              <a:t>Living in God’s Image – Genesis 1:26</a:t>
            </a:r>
            <a:br>
              <a:rPr lang="en-US" sz="4000" b="1" u="sng" dirty="0" smtClean="0"/>
            </a:br>
            <a:r>
              <a:rPr lang="en-US" sz="3100" dirty="0" smtClean="0"/>
              <a:t>(mind, will, heart, and power)</a:t>
            </a:r>
            <a:endParaRPr lang="en-US" sz="3100" dirty="0"/>
          </a:p>
        </p:txBody>
      </p:sp>
      <p:sp>
        <p:nvSpPr>
          <p:cNvPr id="3" name="Content Placeholder 2"/>
          <p:cNvSpPr>
            <a:spLocks noGrp="1"/>
          </p:cNvSpPr>
          <p:nvPr>
            <p:ph idx="1"/>
          </p:nvPr>
        </p:nvSpPr>
        <p:spPr>
          <a:xfrm>
            <a:off x="1524000" y="1143000"/>
            <a:ext cx="9151088" cy="5715000"/>
          </a:xfrm>
        </p:spPr>
        <p:txBody>
          <a:bodyPr>
            <a:normAutofit lnSpcReduction="10000"/>
          </a:bodyPr>
          <a:lstStyle/>
          <a:p>
            <a:pPr marL="0" indent="0">
              <a:spcAft>
                <a:spcPts val="1200"/>
              </a:spcAft>
              <a:buNone/>
            </a:pPr>
            <a:r>
              <a:rPr lang="en-US" sz="2800" u="sng" dirty="0"/>
              <a:t>A Heart to Delight in God</a:t>
            </a:r>
            <a:r>
              <a:rPr lang="en-US" sz="2800" dirty="0"/>
              <a:t>:  “Delight yourself in the LORD, and he will give you the desires of your heart.”  </a:t>
            </a:r>
            <a:r>
              <a:rPr lang="en-US" sz="2000" dirty="0"/>
              <a:t>Psalm 37:4 </a:t>
            </a:r>
          </a:p>
          <a:p>
            <a:pPr marL="0" indent="0">
              <a:spcAft>
                <a:spcPts val="1200"/>
              </a:spcAft>
              <a:buNone/>
            </a:pPr>
            <a:r>
              <a:rPr lang="en-US" sz="2800" u="sng" dirty="0"/>
              <a:t>A Will to Choose God</a:t>
            </a:r>
            <a:r>
              <a:rPr lang="en-US" sz="2800" dirty="0"/>
              <a:t>: “choose for yourselves this day whom you will serve … as for me and my household, we will serve the LORD.” </a:t>
            </a:r>
            <a:r>
              <a:rPr lang="en-US" sz="2000" dirty="0"/>
              <a:t>Joshua 24:15</a:t>
            </a:r>
          </a:p>
          <a:p>
            <a:pPr marL="0" indent="0">
              <a:spcAft>
                <a:spcPts val="1200"/>
              </a:spcAft>
              <a:buNone/>
            </a:pPr>
            <a:r>
              <a:rPr lang="en-US" sz="2800" u="sng" dirty="0" smtClean="0"/>
              <a:t>A </a:t>
            </a:r>
            <a:r>
              <a:rPr lang="en-US" sz="2800" u="sng" dirty="0"/>
              <a:t>Mind to Know God</a:t>
            </a:r>
            <a:r>
              <a:rPr lang="en-US" sz="2800" dirty="0"/>
              <a:t>:  “Now this is eternal life: that they know you, the only true God, and Jesus Christ, whom you have </a:t>
            </a:r>
            <a:r>
              <a:rPr lang="en-US" sz="2800" dirty="0" smtClean="0"/>
              <a:t>sent.”  </a:t>
            </a:r>
            <a:r>
              <a:rPr lang="en-US" sz="2000" dirty="0"/>
              <a:t>John </a:t>
            </a:r>
            <a:r>
              <a:rPr lang="en-US" sz="2000" dirty="0" smtClean="0"/>
              <a:t>17:3</a:t>
            </a:r>
            <a:endParaRPr lang="en-US" sz="2800" dirty="0"/>
          </a:p>
          <a:p>
            <a:pPr marL="0" indent="0">
              <a:spcAft>
                <a:spcPts val="1200"/>
              </a:spcAft>
              <a:buNone/>
            </a:pPr>
            <a:r>
              <a:rPr lang="en-US" sz="2800" u="sng" dirty="0" smtClean="0"/>
              <a:t>Power to Advance His Kingdom</a:t>
            </a:r>
            <a:r>
              <a:rPr lang="en-US" sz="2800" dirty="0"/>
              <a:t>:  “But seek first the kingdom of God and his righteousness, and all these things will be added to </a:t>
            </a:r>
            <a:r>
              <a:rPr lang="en-US" sz="2800" dirty="0" smtClean="0"/>
              <a:t>you.”  </a:t>
            </a:r>
            <a:r>
              <a:rPr lang="en-US" sz="2100" dirty="0" smtClean="0"/>
              <a:t>Matthew 6:33</a:t>
            </a:r>
            <a:endParaRPr lang="en-US" dirty="0"/>
          </a:p>
        </p:txBody>
      </p:sp>
      <p:sp>
        <p:nvSpPr>
          <p:cNvPr id="4" name="TextBox 3"/>
          <p:cNvSpPr txBox="1"/>
          <p:nvPr/>
        </p:nvSpPr>
        <p:spPr>
          <a:xfrm>
            <a:off x="8151627" y="1414130"/>
            <a:ext cx="4040373" cy="4616648"/>
          </a:xfrm>
          <a:prstGeom prst="rect">
            <a:avLst/>
          </a:prstGeom>
          <a:solidFill>
            <a:schemeClr val="accent5">
              <a:lumMod val="20000"/>
              <a:lumOff val="80000"/>
            </a:schemeClr>
          </a:solidFill>
          <a:ln>
            <a:solidFill>
              <a:schemeClr val="bg2">
                <a:lumMod val="25000"/>
              </a:schemeClr>
            </a:solidFill>
          </a:ln>
        </p:spPr>
        <p:txBody>
          <a:bodyPr wrap="square" rtlCol="0">
            <a:spAutoFit/>
          </a:bodyPr>
          <a:lstStyle/>
          <a:p>
            <a:pPr>
              <a:lnSpc>
                <a:spcPct val="150000"/>
              </a:lnSpc>
            </a:pPr>
            <a:r>
              <a:rPr lang="en-US" sz="2800" dirty="0"/>
              <a:t> And you shall love the Lord your God with all your </a:t>
            </a:r>
            <a:r>
              <a:rPr lang="en-US" sz="2800" b="1" dirty="0"/>
              <a:t>heart</a:t>
            </a:r>
            <a:r>
              <a:rPr lang="en-US" sz="2800" dirty="0"/>
              <a:t> and with all your </a:t>
            </a:r>
            <a:r>
              <a:rPr lang="en-US" sz="2800" b="1" dirty="0"/>
              <a:t>soul</a:t>
            </a:r>
            <a:r>
              <a:rPr lang="en-US" sz="2800" dirty="0"/>
              <a:t> and with all your </a:t>
            </a:r>
            <a:r>
              <a:rPr lang="en-US" sz="2800" b="1" dirty="0"/>
              <a:t>mind</a:t>
            </a:r>
            <a:r>
              <a:rPr lang="en-US" sz="2800" dirty="0"/>
              <a:t> and with all your </a:t>
            </a:r>
            <a:r>
              <a:rPr lang="en-US" sz="2800" b="1" dirty="0"/>
              <a:t>strength</a:t>
            </a:r>
            <a:r>
              <a:rPr lang="en-US" sz="2800" dirty="0"/>
              <a:t>.’ </a:t>
            </a:r>
            <a:endParaRPr lang="en-US" sz="2800" dirty="0" smtClean="0"/>
          </a:p>
          <a:p>
            <a:pPr>
              <a:lnSpc>
                <a:spcPct val="150000"/>
              </a:lnSpc>
            </a:pPr>
            <a:r>
              <a:rPr lang="en-US" sz="2800" dirty="0" smtClean="0"/>
              <a:t>Mark 12:31</a:t>
            </a:r>
            <a:endParaRPr lang="en-US" sz="2800" dirty="0"/>
          </a:p>
        </p:txBody>
      </p:sp>
    </p:spTree>
    <p:extLst>
      <p:ext uri="{BB962C8B-B14F-4D97-AF65-F5344CB8AC3E}">
        <p14:creationId xmlns:p14="http://schemas.microsoft.com/office/powerpoint/2010/main" val="305118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09800" y="152400"/>
            <a:ext cx="7772400" cy="1371600"/>
          </a:xfrm>
        </p:spPr>
        <p:txBody>
          <a:bodyPr>
            <a:normAutofit fontScale="90000"/>
          </a:bodyPr>
          <a:lstStyle/>
          <a:p>
            <a:r>
              <a:rPr lang="en-US" altLang="en-US" sz="4800" dirty="0"/>
              <a:t>What is the </a:t>
            </a:r>
            <a:r>
              <a:rPr lang="en-US" altLang="en-US" sz="4800" u="sng" dirty="0"/>
              <a:t>value</a:t>
            </a:r>
            <a:r>
              <a:rPr lang="en-US" altLang="en-US" sz="4800" dirty="0"/>
              <a:t> of this?</a:t>
            </a:r>
            <a:br>
              <a:rPr lang="en-US" altLang="en-US" sz="4800" dirty="0"/>
            </a:br>
            <a:r>
              <a:rPr lang="zh-CN" altLang="en-US" sz="4800" dirty="0">
                <a:latin typeface="KaiTi" panose="02010609060101010101" pitchFamily="49" charset="-122"/>
                <a:ea typeface="KaiTi" panose="02010609060101010101" pitchFamily="49" charset="-122"/>
              </a:rPr>
              <a:t>这瓶水的价值是什么</a:t>
            </a:r>
            <a:r>
              <a:rPr lang="zh-CN" altLang="en-US" sz="4800" dirty="0"/>
              <a:t>？</a:t>
            </a:r>
            <a:endParaRPr lang="en-US" altLang="en-US" sz="4800" dirty="0"/>
          </a:p>
        </p:txBody>
      </p:sp>
      <p:pic>
        <p:nvPicPr>
          <p:cNvPr id="18435" name="Picture 2" descr="water bottl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09520" y="1809750"/>
            <a:ext cx="4572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7749791" y="3387969"/>
            <a:ext cx="2438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400">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spcBef>
                <a:spcPct val="0"/>
              </a:spcBef>
              <a:buFontTx/>
              <a:buNone/>
            </a:pPr>
            <a:r>
              <a:rPr lang="en-US" altLang="en-US" sz="3600" dirty="0"/>
              <a:t>It depends…</a:t>
            </a:r>
          </a:p>
        </p:txBody>
      </p:sp>
      <p:sp>
        <p:nvSpPr>
          <p:cNvPr id="5" name="TextBox 3"/>
          <p:cNvSpPr txBox="1">
            <a:spLocks noChangeArrowheads="1"/>
          </p:cNvSpPr>
          <p:nvPr/>
        </p:nvSpPr>
        <p:spPr bwMode="auto">
          <a:xfrm>
            <a:off x="2373085" y="3495675"/>
            <a:ext cx="217881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400">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spcBef>
                <a:spcPct val="0"/>
              </a:spcBef>
              <a:buFontTx/>
              <a:buNone/>
            </a:pPr>
            <a:r>
              <a:rPr lang="zh-CN" altLang="en-US" sz="3600" dirty="0" smtClean="0">
                <a:latin typeface="KaiTi" panose="02010609060101010101" pitchFamily="49" charset="-122"/>
                <a:ea typeface="KaiTi" panose="02010609060101010101" pitchFamily="49" charset="-122"/>
              </a:rPr>
              <a:t>要看</a:t>
            </a:r>
            <a:r>
              <a:rPr lang="zh-CN" altLang="en-US" sz="3600" dirty="0">
                <a:latin typeface="KaiTi" panose="02010609060101010101" pitchFamily="49" charset="-122"/>
                <a:ea typeface="KaiTi" panose="02010609060101010101" pitchFamily="49" charset="-122"/>
              </a:rPr>
              <a:t>情况</a:t>
            </a:r>
            <a:r>
              <a:rPr lang="en-US" altLang="en-US" sz="3600" dirty="0">
                <a:latin typeface="KaiTi" panose="02010609060101010101" pitchFamily="49" charset="-122"/>
                <a:ea typeface="KaiTi" panose="02010609060101010101" pitchFamily="49" charset="-122"/>
              </a:rPr>
              <a:t>…</a:t>
            </a:r>
          </a:p>
        </p:txBody>
      </p:sp>
    </p:spTree>
    <p:extLst>
      <p:ext uri="{BB962C8B-B14F-4D97-AF65-F5344CB8AC3E}">
        <p14:creationId xmlns:p14="http://schemas.microsoft.com/office/powerpoint/2010/main" val="3373403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209799" y="304800"/>
            <a:ext cx="7999325" cy="1371600"/>
          </a:xfrm>
        </p:spPr>
        <p:txBody>
          <a:bodyPr>
            <a:normAutofit fontScale="90000"/>
          </a:bodyPr>
          <a:lstStyle/>
          <a:p>
            <a:r>
              <a:rPr lang="en-US" altLang="en-US" sz="4800" dirty="0"/>
              <a:t>Same item … different </a:t>
            </a:r>
            <a:r>
              <a:rPr lang="en-US" altLang="en-US" sz="4800" dirty="0" smtClean="0"/>
              <a:t>value</a:t>
            </a:r>
            <a:r>
              <a:rPr lang="en-US" altLang="en-US" sz="4800" dirty="0"/>
              <a:t/>
            </a:r>
            <a:br>
              <a:rPr lang="en-US" altLang="en-US" sz="4800" dirty="0"/>
            </a:br>
            <a:r>
              <a:rPr lang="zh-CN" altLang="en-US" sz="4800" dirty="0">
                <a:latin typeface="KaiTi" panose="02010609060101010101" pitchFamily="49" charset="-122"/>
                <a:ea typeface="KaiTi" panose="02010609060101010101" pitchFamily="49" charset="-122"/>
              </a:rPr>
              <a:t>一样的东西，不一样的价值</a:t>
            </a:r>
            <a:endParaRPr lang="en-US" altLang="en-US" sz="4800" dirty="0">
              <a:latin typeface="KaiTi" panose="02010609060101010101" pitchFamily="49" charset="-122"/>
              <a:ea typeface="KaiTi" panose="02010609060101010101" pitchFamily="49" charset="-122"/>
            </a:endParaRPr>
          </a:p>
        </p:txBody>
      </p:sp>
      <p:pic>
        <p:nvPicPr>
          <p:cNvPr id="19459" name="Picture 3" descr="water bottl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877" y="2312909"/>
            <a:ext cx="3860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descr="thirsty.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1894" y="1966966"/>
            <a:ext cx="2719387" cy="404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0449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89" y="202079"/>
            <a:ext cx="8911687" cy="976091"/>
          </a:xfrm>
        </p:spPr>
        <p:txBody>
          <a:bodyPr>
            <a:normAutofit/>
          </a:bodyPr>
          <a:lstStyle/>
          <a:p>
            <a:r>
              <a:rPr lang="en-US" sz="4400" b="1" u="sng" dirty="0" smtClean="0"/>
              <a:t>“Value” and “Values”</a:t>
            </a:r>
            <a:endParaRPr lang="en-US" sz="4400" b="1" u="sng" dirty="0"/>
          </a:p>
        </p:txBody>
      </p:sp>
      <p:sp>
        <p:nvSpPr>
          <p:cNvPr id="4" name="Content Placeholder 3"/>
          <p:cNvSpPr>
            <a:spLocks noGrp="1"/>
          </p:cNvSpPr>
          <p:nvPr>
            <p:ph idx="1"/>
          </p:nvPr>
        </p:nvSpPr>
        <p:spPr>
          <a:xfrm>
            <a:off x="2231189" y="1426866"/>
            <a:ext cx="9324415" cy="4923692"/>
          </a:xfrm>
        </p:spPr>
        <p:txBody>
          <a:bodyPr>
            <a:normAutofit/>
          </a:bodyPr>
          <a:lstStyle/>
          <a:p>
            <a:pPr marL="0" indent="0">
              <a:buNone/>
            </a:pPr>
            <a:r>
              <a:rPr lang="en-US" sz="3200" b="1" dirty="0"/>
              <a:t>Value</a:t>
            </a:r>
            <a:r>
              <a:rPr lang="en-US" sz="3200" dirty="0"/>
              <a:t> = what something is worth (to you)</a:t>
            </a:r>
          </a:p>
          <a:p>
            <a:pPr marL="0" indent="0">
              <a:buNone/>
            </a:pPr>
            <a:r>
              <a:rPr lang="zh-CN" altLang="en-US" sz="3200" b="1" dirty="0" smtClean="0">
                <a:latin typeface="KaiTi" panose="02010609060101010101" pitchFamily="49" charset="-122"/>
                <a:ea typeface="KaiTi" panose="02010609060101010101" pitchFamily="49" charset="-122"/>
              </a:rPr>
              <a:t>价</a:t>
            </a:r>
            <a:r>
              <a:rPr lang="zh-CN" altLang="en-US" sz="3200" b="1" dirty="0">
                <a:latin typeface="KaiTi" panose="02010609060101010101" pitchFamily="49" charset="-122"/>
                <a:ea typeface="KaiTi" panose="02010609060101010101" pitchFamily="49" charset="-122"/>
              </a:rPr>
              <a:t>值</a:t>
            </a:r>
            <a:r>
              <a:rPr lang="zh-CN" altLang="en-US" sz="3200" dirty="0">
                <a:latin typeface="KaiTi" panose="02010609060101010101" pitchFamily="49" charset="-122"/>
                <a:ea typeface="KaiTi" panose="02010609060101010101" pitchFamily="49" charset="-122"/>
              </a:rPr>
              <a:t>：某个东西（对你来说）值什么</a:t>
            </a:r>
            <a:r>
              <a:rPr lang="zh-CN" altLang="en-US" sz="3200" dirty="0" smtClean="0"/>
              <a:t>？</a:t>
            </a:r>
            <a:endParaRPr lang="en-US" altLang="zh-CN" sz="3200" dirty="0" smtClean="0"/>
          </a:p>
          <a:p>
            <a:pPr marL="0" indent="0">
              <a:buNone/>
            </a:pPr>
            <a:endParaRPr lang="en-US" sz="3200" dirty="0"/>
          </a:p>
          <a:p>
            <a:pPr marL="0" indent="0">
              <a:buNone/>
            </a:pPr>
            <a:r>
              <a:rPr lang="en-US" sz="3200" b="1" dirty="0"/>
              <a:t>Values</a:t>
            </a:r>
            <a:r>
              <a:rPr lang="en-US" sz="3200" dirty="0"/>
              <a:t> = what is </a:t>
            </a:r>
            <a:r>
              <a:rPr lang="en-US" sz="3200" b="1" dirty="0">
                <a:solidFill>
                  <a:srgbClr val="FF0000"/>
                </a:solidFill>
              </a:rPr>
              <a:t>most important </a:t>
            </a:r>
            <a:r>
              <a:rPr lang="en-US" sz="3200" dirty="0"/>
              <a:t>to you</a:t>
            </a:r>
          </a:p>
          <a:p>
            <a:pPr marL="0" indent="0">
              <a:buNone/>
            </a:pPr>
            <a:r>
              <a:rPr lang="zh-CN" altLang="en-US" sz="3200" b="1" dirty="0" smtClean="0">
                <a:latin typeface="KaiTi" panose="02010609060101010101" pitchFamily="49" charset="-122"/>
                <a:ea typeface="KaiTi" panose="02010609060101010101" pitchFamily="49" charset="-122"/>
              </a:rPr>
              <a:t>价</a:t>
            </a:r>
            <a:r>
              <a:rPr lang="zh-CN" altLang="en-US" sz="3200" b="1" dirty="0">
                <a:latin typeface="KaiTi" panose="02010609060101010101" pitchFamily="49" charset="-122"/>
                <a:ea typeface="KaiTi" panose="02010609060101010101" pitchFamily="49" charset="-122"/>
              </a:rPr>
              <a:t>值观</a:t>
            </a:r>
            <a:r>
              <a:rPr lang="zh-CN" altLang="en-US" sz="3200" dirty="0">
                <a:latin typeface="KaiTi" panose="02010609060101010101" pitchFamily="49" charset="-122"/>
                <a:ea typeface="KaiTi" panose="02010609060101010101" pitchFamily="49" charset="-122"/>
              </a:rPr>
              <a:t>：对你来说</a:t>
            </a:r>
            <a:r>
              <a:rPr lang="zh-CN" altLang="en-US" sz="3200" b="1" dirty="0">
                <a:solidFill>
                  <a:srgbClr val="FF0000"/>
                </a:solidFill>
                <a:latin typeface="KaiTi" panose="02010609060101010101" pitchFamily="49" charset="-122"/>
                <a:ea typeface="KaiTi" panose="02010609060101010101" pitchFamily="49" charset="-122"/>
              </a:rPr>
              <a:t>最重要</a:t>
            </a:r>
            <a:r>
              <a:rPr lang="zh-CN" altLang="en-US" sz="3200" dirty="0">
                <a:latin typeface="KaiTi" panose="02010609060101010101" pitchFamily="49" charset="-122"/>
                <a:ea typeface="KaiTi" panose="02010609060101010101" pitchFamily="49" charset="-122"/>
              </a:rPr>
              <a:t>的是什么</a:t>
            </a:r>
            <a:r>
              <a:rPr lang="zh-CN" altLang="en-US" sz="3200" dirty="0"/>
              <a:t>？</a:t>
            </a:r>
            <a:endParaRPr lang="en-US" sz="3200" dirty="0"/>
          </a:p>
          <a:p>
            <a:pPr marL="0" indent="0">
              <a:buNone/>
            </a:pPr>
            <a:endParaRPr lang="en-US" sz="3200" dirty="0"/>
          </a:p>
        </p:txBody>
      </p:sp>
    </p:spTree>
    <p:extLst>
      <p:ext uri="{BB962C8B-B14F-4D97-AF65-F5344CB8AC3E}">
        <p14:creationId xmlns:p14="http://schemas.microsoft.com/office/powerpoint/2010/main" val="330392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left)">
                                      <p:cBhvr>
                                        <p:cTn id="11" dur="500"/>
                                        <p:tgtEl>
                                          <p:spTgt spid="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wipe(left)">
                                      <p:cBhvr>
                                        <p:cTn id="16" dur="500"/>
                                        <p:tgtEl>
                                          <p:spTgt spid="4">
                                            <p:txEl>
                                              <p:pRg st="3" end="3"/>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wipe(left)">
                                      <p:cBhvr>
                                        <p:cTn id="20"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18753" y="111111"/>
            <a:ext cx="8430566" cy="1322457"/>
          </a:xfrm>
        </p:spPr>
        <p:txBody>
          <a:bodyPr>
            <a:noAutofit/>
          </a:bodyPr>
          <a:lstStyle/>
          <a:p>
            <a:r>
              <a:rPr lang="en-US" altLang="en-US" sz="4000" b="1" u="sng" dirty="0"/>
              <a:t>Which is more important to you</a:t>
            </a:r>
            <a:r>
              <a:rPr lang="en-US" altLang="en-US" sz="4000" b="1" u="sng" dirty="0" smtClean="0"/>
              <a:t>?</a:t>
            </a:r>
            <a:br>
              <a:rPr lang="en-US" altLang="en-US" sz="4000" b="1" u="sng" dirty="0" smtClean="0"/>
            </a:br>
            <a:r>
              <a:rPr lang="zh-CN" altLang="en-US" sz="4000" b="1" u="sng" dirty="0" smtClean="0">
                <a:latin typeface="KaiTi" panose="02010609060101010101" pitchFamily="49" charset="-122"/>
                <a:ea typeface="KaiTi" panose="02010609060101010101" pitchFamily="49" charset="-122"/>
              </a:rPr>
              <a:t>哪</a:t>
            </a:r>
            <a:r>
              <a:rPr lang="zh-CN" altLang="en-US" sz="4000" b="1" u="sng" dirty="0">
                <a:latin typeface="KaiTi" panose="02010609060101010101" pitchFamily="49" charset="-122"/>
                <a:ea typeface="KaiTi" panose="02010609060101010101" pitchFamily="49" charset="-122"/>
              </a:rPr>
              <a:t>一个对你来说更重要</a:t>
            </a:r>
            <a:r>
              <a:rPr lang="en-US" altLang="en-US" sz="4000" b="1" u="sng" dirty="0"/>
              <a:t/>
            </a:r>
            <a:br>
              <a:rPr lang="en-US" altLang="en-US" sz="4000" b="1" u="sng" dirty="0"/>
            </a:br>
            <a:endParaRPr lang="en-US" altLang="en-US" sz="2800" b="1" u="sng" dirty="0"/>
          </a:p>
        </p:txBody>
      </p:sp>
      <p:sp>
        <p:nvSpPr>
          <p:cNvPr id="4" name="TextBox 3"/>
          <p:cNvSpPr txBox="1"/>
          <p:nvPr/>
        </p:nvSpPr>
        <p:spPr>
          <a:xfrm>
            <a:off x="2286000" y="1524000"/>
            <a:ext cx="2895600" cy="1077218"/>
          </a:xfrm>
          <a:prstGeom prst="rect">
            <a:avLst/>
          </a:prstGeom>
          <a:noFill/>
        </p:spPr>
        <p:txBody>
          <a:bodyPr wrap="square" rtlCol="0">
            <a:spAutoFit/>
          </a:bodyPr>
          <a:lstStyle/>
          <a:p>
            <a:pPr algn="ctr"/>
            <a:r>
              <a:rPr lang="en-US" sz="3200" dirty="0"/>
              <a:t>Honesty</a:t>
            </a:r>
          </a:p>
          <a:p>
            <a:pPr algn="ctr"/>
            <a:r>
              <a:rPr lang="zh-CN" altLang="en-US" sz="3200" dirty="0">
                <a:solidFill>
                  <a:schemeClr val="tx1">
                    <a:lumMod val="75000"/>
                    <a:lumOff val="25000"/>
                  </a:schemeClr>
                </a:solidFill>
                <a:latin typeface="KaiTi" panose="02010609060101010101" pitchFamily="49" charset="-122"/>
                <a:ea typeface="KaiTi" panose="02010609060101010101" pitchFamily="49" charset="-122"/>
              </a:rPr>
              <a:t>真诚</a:t>
            </a:r>
            <a:endParaRPr lang="en-US" sz="32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8" name="TextBox 7"/>
          <p:cNvSpPr txBox="1"/>
          <p:nvPr/>
        </p:nvSpPr>
        <p:spPr>
          <a:xfrm>
            <a:off x="6904893" y="1524000"/>
            <a:ext cx="2895600" cy="1077218"/>
          </a:xfrm>
          <a:prstGeom prst="rect">
            <a:avLst/>
          </a:prstGeom>
          <a:noFill/>
        </p:spPr>
        <p:txBody>
          <a:bodyPr wrap="square" rtlCol="0">
            <a:spAutoFit/>
          </a:bodyPr>
          <a:lstStyle/>
          <a:p>
            <a:pPr algn="ctr"/>
            <a:r>
              <a:rPr lang="en-US" sz="3200" dirty="0"/>
              <a:t>Harmony</a:t>
            </a:r>
          </a:p>
          <a:p>
            <a:pPr algn="ctr"/>
            <a:r>
              <a:rPr lang="zh-CN" altLang="en-US" sz="3200" dirty="0">
                <a:solidFill>
                  <a:schemeClr val="tx1">
                    <a:lumMod val="75000"/>
                    <a:lumOff val="25000"/>
                  </a:schemeClr>
                </a:solidFill>
                <a:latin typeface="KaiTi" panose="02010609060101010101" pitchFamily="49" charset="-122"/>
                <a:ea typeface="KaiTi" panose="02010609060101010101" pitchFamily="49" charset="-122"/>
              </a:rPr>
              <a:t>和谐</a:t>
            </a:r>
            <a:endParaRPr lang="en-US" sz="32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9" name="TextBox 8"/>
          <p:cNvSpPr txBox="1"/>
          <p:nvPr/>
        </p:nvSpPr>
        <p:spPr>
          <a:xfrm>
            <a:off x="2133600" y="2615201"/>
            <a:ext cx="3200400" cy="1077218"/>
          </a:xfrm>
          <a:prstGeom prst="rect">
            <a:avLst/>
          </a:prstGeom>
          <a:noFill/>
        </p:spPr>
        <p:txBody>
          <a:bodyPr wrap="square" rtlCol="0">
            <a:spAutoFit/>
          </a:bodyPr>
          <a:lstStyle/>
          <a:p>
            <a:pPr algn="ctr"/>
            <a:r>
              <a:rPr lang="en-US" sz="3200" dirty="0"/>
              <a:t>Independent</a:t>
            </a:r>
          </a:p>
          <a:p>
            <a:pPr algn="ctr"/>
            <a:r>
              <a:rPr lang="zh-CN" altLang="en-US" sz="3200" dirty="0">
                <a:solidFill>
                  <a:schemeClr val="tx1">
                    <a:lumMod val="75000"/>
                    <a:lumOff val="25000"/>
                  </a:schemeClr>
                </a:solidFill>
                <a:latin typeface="KaiTi" panose="02010609060101010101" pitchFamily="49" charset="-122"/>
                <a:ea typeface="KaiTi" panose="02010609060101010101" pitchFamily="49" charset="-122"/>
              </a:rPr>
              <a:t>独立</a:t>
            </a:r>
            <a:endParaRPr lang="en-US" sz="32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10" name="TextBox 9"/>
          <p:cNvSpPr txBox="1"/>
          <p:nvPr/>
        </p:nvSpPr>
        <p:spPr>
          <a:xfrm>
            <a:off x="6219093" y="2620501"/>
            <a:ext cx="4267200" cy="1077218"/>
          </a:xfrm>
          <a:prstGeom prst="rect">
            <a:avLst/>
          </a:prstGeom>
          <a:noFill/>
        </p:spPr>
        <p:txBody>
          <a:bodyPr wrap="square" rtlCol="0">
            <a:spAutoFit/>
          </a:bodyPr>
          <a:lstStyle/>
          <a:p>
            <a:pPr algn="ctr"/>
            <a:r>
              <a:rPr lang="en-US" sz="3200" dirty="0"/>
              <a:t>Interdependent</a:t>
            </a:r>
          </a:p>
          <a:p>
            <a:pPr algn="ctr"/>
            <a:r>
              <a:rPr lang="zh-CN" altLang="en-US" sz="3200" dirty="0">
                <a:solidFill>
                  <a:schemeClr val="tx1">
                    <a:lumMod val="75000"/>
                    <a:lumOff val="25000"/>
                  </a:schemeClr>
                </a:solidFill>
                <a:latin typeface="KaiTi" panose="02010609060101010101" pitchFamily="49" charset="-122"/>
                <a:ea typeface="KaiTi" panose="02010609060101010101" pitchFamily="49" charset="-122"/>
              </a:rPr>
              <a:t>互助</a:t>
            </a:r>
            <a:endParaRPr lang="en-US" sz="32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11" name="TextBox 10"/>
          <p:cNvSpPr txBox="1"/>
          <p:nvPr/>
        </p:nvSpPr>
        <p:spPr>
          <a:xfrm>
            <a:off x="2303585" y="3815409"/>
            <a:ext cx="2895600" cy="1077218"/>
          </a:xfrm>
          <a:prstGeom prst="rect">
            <a:avLst/>
          </a:prstGeom>
          <a:noFill/>
        </p:spPr>
        <p:txBody>
          <a:bodyPr wrap="square" rtlCol="0">
            <a:spAutoFit/>
          </a:bodyPr>
          <a:lstStyle/>
          <a:p>
            <a:pPr algn="ctr"/>
            <a:r>
              <a:rPr lang="en-US" sz="3200" dirty="0"/>
              <a:t>Planning</a:t>
            </a:r>
          </a:p>
          <a:p>
            <a:pPr algn="ctr"/>
            <a:r>
              <a:rPr lang="zh-CN" altLang="en-US" sz="3200" dirty="0">
                <a:solidFill>
                  <a:schemeClr val="tx1">
                    <a:lumMod val="75000"/>
                    <a:lumOff val="25000"/>
                  </a:schemeClr>
                </a:solidFill>
                <a:latin typeface="KaiTi" panose="02010609060101010101" pitchFamily="49" charset="-122"/>
                <a:ea typeface="KaiTi" panose="02010609060101010101" pitchFamily="49" charset="-122"/>
              </a:rPr>
              <a:t>计划</a:t>
            </a:r>
            <a:endParaRPr lang="en-US" sz="32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12" name="TextBox 11"/>
          <p:cNvSpPr txBox="1"/>
          <p:nvPr/>
        </p:nvSpPr>
        <p:spPr>
          <a:xfrm>
            <a:off x="6904893" y="3871070"/>
            <a:ext cx="2895600" cy="1077218"/>
          </a:xfrm>
          <a:prstGeom prst="rect">
            <a:avLst/>
          </a:prstGeom>
          <a:noFill/>
        </p:spPr>
        <p:txBody>
          <a:bodyPr wrap="square" rtlCol="0">
            <a:spAutoFit/>
          </a:bodyPr>
          <a:lstStyle/>
          <a:p>
            <a:pPr algn="ctr"/>
            <a:r>
              <a:rPr lang="en-US" sz="3200" dirty="0"/>
              <a:t>Flexibility</a:t>
            </a:r>
          </a:p>
          <a:p>
            <a:pPr algn="ctr"/>
            <a:r>
              <a:rPr lang="zh-CN" altLang="en-US" sz="3200" dirty="0">
                <a:solidFill>
                  <a:schemeClr val="tx1">
                    <a:lumMod val="75000"/>
                    <a:lumOff val="25000"/>
                  </a:schemeClr>
                </a:solidFill>
                <a:latin typeface="KaiTi" panose="02010609060101010101" pitchFamily="49" charset="-122"/>
                <a:ea typeface="KaiTi" panose="02010609060101010101" pitchFamily="49" charset="-122"/>
              </a:rPr>
              <a:t>灵活</a:t>
            </a:r>
            <a:endParaRPr lang="en-US" sz="32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14" name="TextBox 12"/>
          <p:cNvSpPr txBox="1"/>
          <p:nvPr/>
        </p:nvSpPr>
        <p:spPr>
          <a:xfrm>
            <a:off x="1567543" y="5274488"/>
            <a:ext cx="9435401" cy="1200329"/>
          </a:xfrm>
          <a:prstGeom prst="rect">
            <a:avLst/>
          </a:prstGeom>
          <a:noFill/>
        </p:spPr>
        <p:txBody>
          <a:bodyPr wrap="square" rtlCol="0">
            <a:spAutoFit/>
          </a:bodyPr>
          <a:lstStyle/>
          <a:p>
            <a:r>
              <a:rPr lang="en-US" sz="3600" dirty="0"/>
              <a:t>How do </a:t>
            </a:r>
            <a:r>
              <a:rPr lang="en-US" sz="3600" dirty="0" smtClean="0"/>
              <a:t>our </a:t>
            </a:r>
            <a:r>
              <a:rPr lang="en-US" sz="3600" dirty="0"/>
              <a:t>values affect our behavior?</a:t>
            </a:r>
          </a:p>
          <a:p>
            <a:r>
              <a:rPr lang="zh-CN" altLang="en-US" sz="3200" dirty="0">
                <a:solidFill>
                  <a:schemeClr val="tx1">
                    <a:lumMod val="75000"/>
                    <a:lumOff val="25000"/>
                  </a:schemeClr>
                </a:solidFill>
                <a:latin typeface="KaiTi" panose="02010609060101010101" pitchFamily="49" charset="-122"/>
                <a:ea typeface="KaiTi" panose="02010609060101010101" pitchFamily="49" charset="-122"/>
              </a:rPr>
              <a:t>这些价值如何影响到你的行为</a:t>
            </a:r>
            <a:r>
              <a:rPr lang="zh-CN" altLang="en-US" sz="3600" dirty="0" smtClean="0"/>
              <a:t>？</a:t>
            </a:r>
            <a:endParaRPr lang="en-US" sz="3600" dirty="0"/>
          </a:p>
        </p:txBody>
      </p:sp>
    </p:spTree>
    <p:extLst>
      <p:ext uri="{BB962C8B-B14F-4D97-AF65-F5344CB8AC3E}">
        <p14:creationId xmlns:p14="http://schemas.microsoft.com/office/powerpoint/2010/main" val="414834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left)">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1" grpId="0"/>
      <p:bldP spid="12"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229600" cy="1143000"/>
          </a:xfrm>
        </p:spPr>
        <p:txBody>
          <a:bodyPr>
            <a:noAutofit/>
          </a:bodyPr>
          <a:lstStyle/>
          <a:p>
            <a:r>
              <a:rPr lang="en-US" sz="4000" b="1" u="sng" dirty="0" smtClean="0"/>
              <a:t>Two Kinds of People  (</a:t>
            </a:r>
            <a:r>
              <a:rPr lang="zh-CN" altLang="en-US" sz="4000" b="1" dirty="0">
                <a:solidFill>
                  <a:schemeClr val="tx1">
                    <a:lumMod val="75000"/>
                    <a:lumOff val="25000"/>
                  </a:schemeClr>
                </a:solidFill>
                <a:latin typeface="KaiTi" panose="02010609060101010101" pitchFamily="49" charset="-122"/>
                <a:ea typeface="KaiTi" panose="02010609060101010101" pitchFamily="49" charset="-122"/>
                <a:cs typeface="+mn-cs"/>
              </a:rPr>
              <a:t>两类人</a:t>
            </a:r>
            <a:r>
              <a:rPr lang="en-US" altLang="zh-CN" sz="4000" b="1" u="sng" dirty="0" smtClean="0"/>
              <a:t>)</a:t>
            </a:r>
            <a:endParaRPr lang="en-US" sz="4000" b="1" u="sng" dirty="0"/>
          </a:p>
        </p:txBody>
      </p:sp>
      <p:sp>
        <p:nvSpPr>
          <p:cNvPr id="3" name="TextBox 2"/>
          <p:cNvSpPr txBox="1"/>
          <p:nvPr/>
        </p:nvSpPr>
        <p:spPr>
          <a:xfrm>
            <a:off x="1778558" y="1326016"/>
            <a:ext cx="8432242" cy="1508105"/>
          </a:xfrm>
          <a:prstGeom prst="rect">
            <a:avLst/>
          </a:prstGeom>
          <a:noFill/>
        </p:spPr>
        <p:txBody>
          <a:bodyPr wrap="square" rtlCol="0">
            <a:spAutoFit/>
          </a:bodyPr>
          <a:lstStyle/>
          <a:p>
            <a:r>
              <a:rPr lang="en-US" sz="3200" dirty="0" smtClean="0"/>
              <a:t>1. People </a:t>
            </a:r>
            <a:r>
              <a:rPr lang="en-US" sz="3200" dirty="0"/>
              <a:t>who live life without identifying any deep meaning and </a:t>
            </a:r>
            <a:r>
              <a:rPr lang="en-US" sz="3200" dirty="0" smtClean="0"/>
              <a:t>values. </a:t>
            </a:r>
          </a:p>
          <a:p>
            <a:r>
              <a:rPr lang="zh-CN" altLang="en-US" sz="2800" dirty="0">
                <a:solidFill>
                  <a:schemeClr val="tx1">
                    <a:lumMod val="75000"/>
                    <a:lumOff val="25000"/>
                  </a:schemeClr>
                </a:solidFill>
                <a:latin typeface="KaiTi" panose="02010609060101010101" pitchFamily="49" charset="-122"/>
                <a:ea typeface="KaiTi" panose="02010609060101010101" pitchFamily="49" charset="-122"/>
              </a:rPr>
              <a:t>没有思考过活着的深层意义和价值的人</a:t>
            </a:r>
            <a:endParaRPr lang="en-US" sz="28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4" name="TextBox 3"/>
          <p:cNvSpPr txBox="1"/>
          <p:nvPr/>
        </p:nvSpPr>
        <p:spPr>
          <a:xfrm>
            <a:off x="1778558" y="3207246"/>
            <a:ext cx="8279842" cy="1508105"/>
          </a:xfrm>
          <a:prstGeom prst="rect">
            <a:avLst/>
          </a:prstGeom>
          <a:noFill/>
        </p:spPr>
        <p:txBody>
          <a:bodyPr wrap="square" rtlCol="0">
            <a:spAutoFit/>
          </a:bodyPr>
          <a:lstStyle/>
          <a:p>
            <a:r>
              <a:rPr lang="en-US" sz="3200" dirty="0" smtClean="0"/>
              <a:t>2. </a:t>
            </a:r>
            <a:r>
              <a:rPr lang="en-US" sz="3200" dirty="0"/>
              <a:t>People who live life based on values they have chosen to follow.</a:t>
            </a:r>
          </a:p>
          <a:p>
            <a:r>
              <a:rPr lang="zh-CN" altLang="en-US" sz="2800" dirty="0">
                <a:solidFill>
                  <a:schemeClr val="tx1">
                    <a:lumMod val="75000"/>
                    <a:lumOff val="25000"/>
                  </a:schemeClr>
                </a:solidFill>
                <a:latin typeface="KaiTi" panose="02010609060101010101" pitchFamily="49" charset="-122"/>
                <a:ea typeface="KaiTi" panose="02010609060101010101" pitchFamily="49" charset="-122"/>
              </a:rPr>
              <a:t>按照自己选择的价值观生活的人</a:t>
            </a:r>
            <a:endParaRPr lang="en-US" sz="2800" dirty="0">
              <a:solidFill>
                <a:schemeClr val="tx1">
                  <a:lumMod val="75000"/>
                  <a:lumOff val="25000"/>
                </a:schemeClr>
              </a:solidFill>
              <a:latin typeface="KaiTi" panose="02010609060101010101" pitchFamily="49" charset="-122"/>
              <a:ea typeface="KaiTi" panose="02010609060101010101" pitchFamily="49" charset="-122"/>
            </a:endParaRPr>
          </a:p>
        </p:txBody>
      </p:sp>
      <p:sp>
        <p:nvSpPr>
          <p:cNvPr id="5" name="TextBox 4"/>
          <p:cNvSpPr txBox="1"/>
          <p:nvPr/>
        </p:nvSpPr>
        <p:spPr>
          <a:xfrm>
            <a:off x="1668026" y="5131511"/>
            <a:ext cx="3265715" cy="1384995"/>
          </a:xfrm>
          <a:prstGeom prst="rect">
            <a:avLst/>
          </a:prstGeom>
          <a:noFill/>
        </p:spPr>
        <p:txBody>
          <a:bodyPr wrap="square" rtlCol="0">
            <a:spAutoFit/>
          </a:bodyPr>
          <a:lstStyle/>
          <a:p>
            <a:pPr>
              <a:lnSpc>
                <a:spcPct val="150000"/>
              </a:lnSpc>
            </a:pPr>
            <a:r>
              <a:rPr lang="zh-CN" altLang="en-US" sz="2800" dirty="0">
                <a:solidFill>
                  <a:schemeClr val="tx1">
                    <a:lumMod val="75000"/>
                    <a:lumOff val="25000"/>
                  </a:schemeClr>
                </a:solidFill>
                <a:latin typeface="KaiTi" panose="02010609060101010101" pitchFamily="49" charset="-122"/>
                <a:ea typeface="KaiTi" panose="02010609060101010101" pitchFamily="49" charset="-122"/>
              </a:rPr>
              <a:t>你是哪一类</a:t>
            </a:r>
            <a:r>
              <a:rPr lang="zh-CN" altLang="en-US" sz="2800" dirty="0"/>
              <a:t>？</a:t>
            </a:r>
            <a:endParaRPr lang="en-US" sz="2800" dirty="0"/>
          </a:p>
          <a:p>
            <a:pPr>
              <a:lnSpc>
                <a:spcPct val="150000"/>
              </a:lnSpc>
            </a:pPr>
            <a:r>
              <a:rPr lang="zh-CN" altLang="en-US" sz="2800" dirty="0">
                <a:solidFill>
                  <a:schemeClr val="tx1">
                    <a:lumMod val="75000"/>
                    <a:lumOff val="25000"/>
                  </a:schemeClr>
                </a:solidFill>
                <a:latin typeface="KaiTi" panose="02010609060101010101" pitchFamily="49" charset="-122"/>
                <a:ea typeface="KaiTi" panose="02010609060101010101" pitchFamily="49" charset="-122"/>
              </a:rPr>
              <a:t>你想成为哪一类</a:t>
            </a:r>
            <a:r>
              <a:rPr lang="zh-CN" altLang="en-US" sz="2800" dirty="0"/>
              <a:t>？</a:t>
            </a:r>
          </a:p>
        </p:txBody>
      </p:sp>
      <p:sp>
        <p:nvSpPr>
          <p:cNvPr id="6" name="TextBox 4"/>
          <p:cNvSpPr txBox="1"/>
          <p:nvPr/>
        </p:nvSpPr>
        <p:spPr>
          <a:xfrm>
            <a:off x="4793061" y="5111418"/>
            <a:ext cx="6410848" cy="1303049"/>
          </a:xfrm>
          <a:prstGeom prst="rect">
            <a:avLst/>
          </a:prstGeom>
          <a:noFill/>
        </p:spPr>
        <p:txBody>
          <a:bodyPr wrap="square" rtlCol="0">
            <a:spAutoFit/>
          </a:bodyPr>
          <a:lstStyle/>
          <a:p>
            <a:pPr>
              <a:lnSpc>
                <a:spcPct val="150000"/>
              </a:lnSpc>
            </a:pPr>
            <a:r>
              <a:rPr lang="en-US" sz="2800" dirty="0"/>
              <a:t>Which one are you?</a:t>
            </a:r>
          </a:p>
          <a:p>
            <a:pPr>
              <a:lnSpc>
                <a:spcPct val="150000"/>
              </a:lnSpc>
            </a:pPr>
            <a:r>
              <a:rPr lang="en-US" sz="2800" dirty="0"/>
              <a:t>Which one do you want to be?</a:t>
            </a:r>
          </a:p>
        </p:txBody>
      </p:sp>
    </p:spTree>
    <p:extLst>
      <p:ext uri="{BB962C8B-B14F-4D97-AF65-F5344CB8AC3E}">
        <p14:creationId xmlns:p14="http://schemas.microsoft.com/office/powerpoint/2010/main" val="360868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1929734" y="413095"/>
            <a:ext cx="8911687" cy="903239"/>
          </a:xfrm>
        </p:spPr>
        <p:txBody>
          <a:bodyPr/>
          <a:lstStyle/>
          <a:p>
            <a:r>
              <a:rPr lang="en-US" altLang="zh-CN" b="1" u="sng" dirty="0" smtClean="0"/>
              <a:t>Two Types of Values</a:t>
            </a:r>
            <a:r>
              <a:rPr lang="en-US" altLang="zh-CN" b="1" dirty="0" smtClean="0"/>
              <a:t>   </a:t>
            </a:r>
            <a:r>
              <a:rPr lang="zh-CN" altLang="en-US" b="1" u="sng" dirty="0" smtClean="0">
                <a:latin typeface="KaiTi" panose="02010609060101010101" pitchFamily="49" charset="-122"/>
                <a:ea typeface="KaiTi" panose="02010609060101010101" pitchFamily="49" charset="-122"/>
              </a:rPr>
              <a:t>价值观的种类</a:t>
            </a:r>
            <a:endParaRPr lang="zh-CN" altLang="en-US" b="1" u="sng" dirty="0">
              <a:latin typeface="KaiTi" panose="02010609060101010101" pitchFamily="49" charset="-122"/>
              <a:ea typeface="KaiTi" panose="02010609060101010101" pitchFamily="49" charset="-122"/>
            </a:endParaRPr>
          </a:p>
        </p:txBody>
      </p:sp>
      <p:sp>
        <p:nvSpPr>
          <p:cNvPr id="4" name="内容占位符 3"/>
          <p:cNvSpPr>
            <a:spLocks noGrp="1"/>
          </p:cNvSpPr>
          <p:nvPr>
            <p:ph idx="1"/>
          </p:nvPr>
        </p:nvSpPr>
        <p:spPr>
          <a:xfrm>
            <a:off x="1607736" y="1527349"/>
            <a:ext cx="9233685" cy="4521758"/>
          </a:xfrm>
        </p:spPr>
        <p:txBody>
          <a:bodyPr>
            <a:noAutofit/>
          </a:bodyPr>
          <a:lstStyle/>
          <a:p>
            <a:pPr marL="0" indent="0">
              <a:buNone/>
            </a:pPr>
            <a:r>
              <a:rPr lang="en-US" altLang="zh-CN" sz="2800" b="1" dirty="0" smtClean="0"/>
              <a:t>Terminal Values </a:t>
            </a:r>
            <a:r>
              <a:rPr lang="en-US" sz="2800" dirty="0">
                <a:solidFill>
                  <a:schemeClr val="tx1"/>
                </a:solidFill>
              </a:rPr>
              <a:t>define the overall </a:t>
            </a:r>
            <a:r>
              <a:rPr lang="en-US" sz="2800" b="1" dirty="0">
                <a:solidFill>
                  <a:schemeClr val="tx1"/>
                </a:solidFill>
              </a:rPr>
              <a:t>goal</a:t>
            </a:r>
            <a:r>
              <a:rPr lang="en-US" sz="2800" dirty="0">
                <a:solidFill>
                  <a:schemeClr val="tx1"/>
                </a:solidFill>
              </a:rPr>
              <a:t> we want to achieve during our </a:t>
            </a:r>
            <a:r>
              <a:rPr lang="en-US" sz="2800" dirty="0" smtClean="0">
                <a:solidFill>
                  <a:schemeClr val="tx1"/>
                </a:solidFill>
              </a:rPr>
              <a:t>existence</a:t>
            </a:r>
          </a:p>
          <a:p>
            <a:pPr marL="0" indent="0">
              <a:buNone/>
            </a:pPr>
            <a:r>
              <a:rPr lang="zh-CN" altLang="en-US" sz="2600" dirty="0" smtClean="0">
                <a:latin typeface="KaiTi" panose="02010609060101010101" pitchFamily="49" charset="-122"/>
                <a:ea typeface="KaiTi" panose="02010609060101010101" pitchFamily="49" charset="-122"/>
              </a:rPr>
              <a:t>终</a:t>
            </a:r>
            <a:r>
              <a:rPr lang="zh-CN" altLang="en-US" sz="2600" dirty="0">
                <a:latin typeface="KaiTi" panose="02010609060101010101" pitchFamily="49" charset="-122"/>
                <a:ea typeface="KaiTi" panose="02010609060101010101" pitchFamily="49" charset="-122"/>
              </a:rPr>
              <a:t>级性价值</a:t>
            </a:r>
            <a:r>
              <a:rPr lang="zh-CN" altLang="en-US" sz="2600" dirty="0" smtClean="0">
                <a:latin typeface="KaiTi" panose="02010609060101010101" pitchFamily="49" charset="-122"/>
                <a:ea typeface="KaiTi" panose="02010609060101010101" pitchFamily="49" charset="-122"/>
              </a:rPr>
              <a:t>观指</a:t>
            </a:r>
            <a:r>
              <a:rPr lang="zh-CN" altLang="en-US" sz="2600" dirty="0">
                <a:latin typeface="KaiTi" panose="02010609060101010101" pitchFamily="49" charset="-122"/>
                <a:ea typeface="KaiTi" panose="02010609060101010101" pitchFamily="49" charset="-122"/>
              </a:rPr>
              <a:t>的是个人价值和社会价值，用以表示存在的理想化终极状态和结果</a:t>
            </a:r>
            <a:r>
              <a:rPr lang="en-US" altLang="zh-CN" sz="2600" dirty="0">
                <a:latin typeface="KaiTi" panose="02010609060101010101" pitchFamily="49" charset="-122"/>
                <a:ea typeface="KaiTi" panose="02010609060101010101" pitchFamily="49" charset="-122"/>
              </a:rPr>
              <a:t>;</a:t>
            </a:r>
            <a:r>
              <a:rPr lang="zh-CN" altLang="en-US" sz="2600" dirty="0">
                <a:latin typeface="KaiTi" panose="02010609060101010101" pitchFamily="49" charset="-122"/>
                <a:ea typeface="KaiTi" panose="02010609060101010101" pitchFamily="49" charset="-122"/>
              </a:rPr>
              <a:t>它是一个人希望通过一生而实现的目</a:t>
            </a:r>
            <a:r>
              <a:rPr lang="zh-CN" altLang="en-US" sz="2600" dirty="0" smtClean="0">
                <a:latin typeface="KaiTi" panose="02010609060101010101" pitchFamily="49" charset="-122"/>
                <a:ea typeface="KaiTi" panose="02010609060101010101" pitchFamily="49" charset="-122"/>
              </a:rPr>
              <a:t>标</a:t>
            </a:r>
            <a:endParaRPr lang="en-US" altLang="zh-CN" sz="2600" dirty="0">
              <a:latin typeface="KaiTi" panose="02010609060101010101" pitchFamily="49" charset="-122"/>
              <a:ea typeface="KaiTi" panose="02010609060101010101" pitchFamily="49" charset="-122"/>
            </a:endParaRPr>
          </a:p>
          <a:p>
            <a:pPr marL="0" indent="0">
              <a:buNone/>
            </a:pPr>
            <a:endParaRPr lang="zh-CN" altLang="en-US" sz="2800" dirty="0"/>
          </a:p>
          <a:p>
            <a:pPr marL="0" indent="0">
              <a:buNone/>
            </a:pPr>
            <a:r>
              <a:rPr lang="en-US" sz="2800" b="1" dirty="0">
                <a:solidFill>
                  <a:schemeClr val="tx1"/>
                </a:solidFill>
              </a:rPr>
              <a:t>Instrumental values </a:t>
            </a:r>
            <a:r>
              <a:rPr lang="en-US" sz="2800" dirty="0">
                <a:solidFill>
                  <a:schemeClr val="tx1"/>
                </a:solidFill>
              </a:rPr>
              <a:t>are </a:t>
            </a:r>
            <a:r>
              <a:rPr lang="en-US" sz="2800" b="1" dirty="0">
                <a:solidFill>
                  <a:schemeClr val="tx1"/>
                </a:solidFill>
              </a:rPr>
              <a:t>ways of being </a:t>
            </a:r>
            <a:r>
              <a:rPr lang="en-US" sz="2800" dirty="0">
                <a:solidFill>
                  <a:schemeClr val="tx1"/>
                </a:solidFill>
              </a:rPr>
              <a:t>that help us reach our terminal values</a:t>
            </a:r>
            <a:r>
              <a:rPr lang="en-US" sz="2800" dirty="0" smtClean="0">
                <a:solidFill>
                  <a:schemeClr val="tx1"/>
                </a:solidFill>
              </a:rPr>
              <a:t>.</a:t>
            </a:r>
          </a:p>
          <a:p>
            <a:pPr marL="0" indent="0">
              <a:buNone/>
            </a:pPr>
            <a:r>
              <a:rPr lang="zh-CN" altLang="en-US" sz="2600" dirty="0">
                <a:latin typeface="KaiTi" panose="02010609060101010101" pitchFamily="49" charset="-122"/>
                <a:ea typeface="KaiTi" panose="02010609060101010101" pitchFamily="49" charset="-122"/>
              </a:rPr>
              <a:t>工具性价值观，指的是道德或能力，是达到理想化终极状态所采用的行为方式或手段。</a:t>
            </a:r>
          </a:p>
        </p:txBody>
      </p:sp>
    </p:spTree>
    <p:extLst>
      <p:ext uri="{BB962C8B-B14F-4D97-AF65-F5344CB8AC3E}">
        <p14:creationId xmlns:p14="http://schemas.microsoft.com/office/powerpoint/2010/main" val="385239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left)">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wipe(left)">
                                      <p:cBhvr>
                                        <p:cTn id="15" dur="500"/>
                                        <p:tgtEl>
                                          <p:spTgt spid="4">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wipe(left)">
                                      <p:cBhvr>
                                        <p:cTn id="1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993" y="130624"/>
            <a:ext cx="8341807" cy="914400"/>
          </a:xfrm>
        </p:spPr>
        <p:txBody>
          <a:bodyPr/>
          <a:lstStyle/>
          <a:p>
            <a:pPr>
              <a:spcAft>
                <a:spcPts val="1200"/>
              </a:spcAft>
            </a:pPr>
            <a:r>
              <a:rPr lang="en-US" b="1" u="sng" dirty="0" smtClean="0"/>
              <a:t>Our Ultimate “Terminal Value”:</a:t>
            </a:r>
            <a:endParaRPr lang="en-US" b="1" u="sng" dirty="0"/>
          </a:p>
        </p:txBody>
      </p:sp>
      <p:sp>
        <p:nvSpPr>
          <p:cNvPr id="3" name="Content Placeholder 2"/>
          <p:cNvSpPr>
            <a:spLocks noGrp="1"/>
          </p:cNvSpPr>
          <p:nvPr>
            <p:ph idx="1"/>
          </p:nvPr>
        </p:nvSpPr>
        <p:spPr>
          <a:xfrm>
            <a:off x="1600200" y="1195754"/>
            <a:ext cx="8991600" cy="5433646"/>
          </a:xfrm>
        </p:spPr>
        <p:txBody>
          <a:bodyPr>
            <a:normAutofit/>
          </a:bodyPr>
          <a:lstStyle/>
          <a:p>
            <a:pPr marL="0" indent="0">
              <a:spcAft>
                <a:spcPts val="1200"/>
              </a:spcAft>
              <a:buNone/>
            </a:pPr>
            <a:r>
              <a:rPr lang="en-US" sz="2800" dirty="0" smtClean="0"/>
              <a:t>“Bring my sons from afar and my daughters from the ends of the earth – everyone who is called by my name, whom I created for my glory, whom I formed and made.”  </a:t>
            </a:r>
            <a:r>
              <a:rPr lang="en-US" dirty="0"/>
              <a:t>Isaiah 43:6,7</a:t>
            </a:r>
            <a:endParaRPr lang="en-US" sz="2800" dirty="0"/>
          </a:p>
          <a:p>
            <a:pPr marL="0" indent="0">
              <a:spcAft>
                <a:spcPts val="1200"/>
              </a:spcAft>
              <a:buNone/>
            </a:pPr>
            <a:r>
              <a:rPr lang="en-US" sz="2800" dirty="0" smtClean="0"/>
              <a:t>“For he chose us in him before the creation of the world to be holy and blameless in his sight, to the praise of his glorious grace, which he has freely given us in the One he loves.”  </a:t>
            </a:r>
            <a:r>
              <a:rPr lang="en-US" dirty="0"/>
              <a:t>Ephesians 1:4,6</a:t>
            </a:r>
          </a:p>
          <a:p>
            <a:pPr marL="0" indent="0">
              <a:spcAft>
                <a:spcPts val="1200"/>
              </a:spcAft>
              <a:buNone/>
            </a:pPr>
            <a:r>
              <a:rPr lang="en-US" sz="2800" dirty="0" smtClean="0"/>
              <a:t>“So whether you eat or drink or whatever you do, do it all for the glory of God.”  </a:t>
            </a:r>
            <a:r>
              <a:rPr lang="en-US" dirty="0"/>
              <a:t>1 Corinthians 10:31</a:t>
            </a:r>
            <a:endParaRPr lang="en-US" sz="2800" dirty="0"/>
          </a:p>
        </p:txBody>
      </p:sp>
    </p:spTree>
    <p:extLst>
      <p:ext uri="{BB962C8B-B14F-4D97-AF65-F5344CB8AC3E}">
        <p14:creationId xmlns:p14="http://schemas.microsoft.com/office/powerpoint/2010/main" val="289445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59879" y="192031"/>
            <a:ext cx="8911687" cy="822853"/>
          </a:xfrm>
        </p:spPr>
        <p:txBody>
          <a:bodyPr/>
          <a:lstStyle/>
          <a:p>
            <a:r>
              <a:rPr lang="en-US" b="1" u="sng" dirty="0" smtClean="0"/>
              <a:t>Some Terminal Values (Goals)</a:t>
            </a:r>
            <a:endParaRPr lang="en-US" b="1" u="sng" dirty="0"/>
          </a:p>
        </p:txBody>
      </p:sp>
      <p:sp>
        <p:nvSpPr>
          <p:cNvPr id="5" name="Content Placeholder 4"/>
          <p:cNvSpPr>
            <a:spLocks noGrp="1"/>
          </p:cNvSpPr>
          <p:nvPr>
            <p:ph idx="1"/>
          </p:nvPr>
        </p:nvSpPr>
        <p:spPr>
          <a:xfrm>
            <a:off x="1738815" y="904353"/>
            <a:ext cx="9544733" cy="4833256"/>
          </a:xfrm>
        </p:spPr>
        <p:txBody>
          <a:bodyPr numCol="2">
            <a:noAutofit/>
          </a:bodyPr>
          <a:lstStyle/>
          <a:p>
            <a:pPr>
              <a:buFont typeface="+mj-lt"/>
              <a:buAutoNum type="arabicPeriod"/>
            </a:pPr>
            <a:r>
              <a:rPr lang="en-US" sz="1800" dirty="0"/>
              <a:t>World Peace: free of war and conflict</a:t>
            </a:r>
          </a:p>
          <a:p>
            <a:pPr>
              <a:buFont typeface="+mj-lt"/>
              <a:buAutoNum type="arabicPeriod"/>
            </a:pPr>
            <a:r>
              <a:rPr lang="en-US" sz="1800" dirty="0"/>
              <a:t>Family Security: taking care of loved ones</a:t>
            </a:r>
          </a:p>
          <a:p>
            <a:pPr>
              <a:buFont typeface="+mj-lt"/>
              <a:buAutoNum type="arabicPeriod"/>
            </a:pPr>
            <a:r>
              <a:rPr lang="en-US" sz="1800" dirty="0"/>
              <a:t>Freedom: independence; free choice</a:t>
            </a:r>
          </a:p>
          <a:p>
            <a:pPr>
              <a:buFont typeface="+mj-lt"/>
              <a:buAutoNum type="arabicPeriod"/>
            </a:pPr>
            <a:r>
              <a:rPr lang="en-US" sz="1800" dirty="0"/>
              <a:t>Equality: brotherhood; equal opportunity for all</a:t>
            </a:r>
          </a:p>
          <a:p>
            <a:pPr>
              <a:buFont typeface="+mj-lt"/>
              <a:buAutoNum type="arabicPeriod"/>
            </a:pPr>
            <a:r>
              <a:rPr lang="en-US" sz="1800" dirty="0"/>
              <a:t>Self-respect: self esteem</a:t>
            </a:r>
          </a:p>
          <a:p>
            <a:pPr>
              <a:buFont typeface="+mj-lt"/>
              <a:buAutoNum type="arabicPeriod"/>
            </a:pPr>
            <a:r>
              <a:rPr lang="en-US" sz="1800" dirty="0"/>
              <a:t>Happiness: contentedness</a:t>
            </a:r>
          </a:p>
          <a:p>
            <a:pPr>
              <a:buFont typeface="+mj-lt"/>
              <a:buAutoNum type="arabicPeriod"/>
            </a:pPr>
            <a:r>
              <a:rPr lang="en-US" sz="1800" dirty="0"/>
              <a:t>Wisdom: a mature understanding of </a:t>
            </a:r>
            <a:r>
              <a:rPr lang="en-US" sz="1800" dirty="0" smtClean="0"/>
              <a:t>life; how to make the best decisions</a:t>
            </a:r>
            <a:endParaRPr lang="en-US" sz="1800" dirty="0"/>
          </a:p>
          <a:p>
            <a:pPr>
              <a:buFont typeface="+mj-lt"/>
              <a:buAutoNum type="arabicPeriod"/>
            </a:pPr>
            <a:r>
              <a:rPr lang="en-US" sz="1800" dirty="0"/>
              <a:t>National Security: protection from attack</a:t>
            </a:r>
          </a:p>
          <a:p>
            <a:pPr>
              <a:buFont typeface="+mj-lt"/>
              <a:buAutoNum type="arabicPeriod"/>
            </a:pPr>
            <a:r>
              <a:rPr lang="en-US" sz="1800" dirty="0" smtClean="0"/>
              <a:t>God’s Glory: salvation &amp; His kingdom</a:t>
            </a:r>
            <a:endParaRPr lang="en-US" sz="1800" dirty="0"/>
          </a:p>
          <a:p>
            <a:pPr>
              <a:buFont typeface="+mj-lt"/>
              <a:buAutoNum type="arabicPeriod"/>
            </a:pPr>
            <a:r>
              <a:rPr lang="en-US" sz="1800" dirty="0"/>
              <a:t>True Friendship: close companionship</a:t>
            </a:r>
          </a:p>
          <a:p>
            <a:pPr>
              <a:buFont typeface="+mj-lt"/>
              <a:buAutoNum type="arabicPeriod"/>
            </a:pPr>
            <a:r>
              <a:rPr lang="en-US" sz="1800" dirty="0"/>
              <a:t>Accomplishment: a lasting contribution</a:t>
            </a:r>
          </a:p>
          <a:p>
            <a:pPr>
              <a:buFont typeface="+mj-lt"/>
              <a:buAutoNum type="arabicPeriod"/>
            </a:pPr>
            <a:r>
              <a:rPr lang="en-US" sz="1800" dirty="0"/>
              <a:t>Inner Harmony: freedom from inner conflict</a:t>
            </a:r>
          </a:p>
          <a:p>
            <a:pPr>
              <a:buFont typeface="+mj-lt"/>
              <a:buAutoNum type="arabicPeriod"/>
            </a:pPr>
            <a:r>
              <a:rPr lang="en-US" sz="1800" dirty="0"/>
              <a:t>Comfort: a prosperous life</a:t>
            </a:r>
          </a:p>
          <a:p>
            <a:pPr>
              <a:buFont typeface="+mj-lt"/>
              <a:buAutoNum type="arabicPeriod"/>
            </a:pPr>
            <a:r>
              <a:rPr lang="en-US" sz="1800" dirty="0"/>
              <a:t>Mature Love: intimacy</a:t>
            </a:r>
          </a:p>
          <a:p>
            <a:pPr>
              <a:buFont typeface="+mj-lt"/>
              <a:buAutoNum type="arabicPeriod"/>
            </a:pPr>
            <a:r>
              <a:rPr lang="en-US" sz="1800" dirty="0"/>
              <a:t>Beautiful World: nature and the arts</a:t>
            </a:r>
          </a:p>
          <a:p>
            <a:pPr>
              <a:buFont typeface="+mj-lt"/>
              <a:buAutoNum type="arabicPeriod"/>
            </a:pPr>
            <a:r>
              <a:rPr lang="en-US" sz="1800" dirty="0"/>
              <a:t>Pleasure: an enjoyable, leisurely life</a:t>
            </a:r>
          </a:p>
          <a:p>
            <a:pPr>
              <a:buFont typeface="+mj-lt"/>
              <a:buAutoNum type="arabicPeriod"/>
            </a:pPr>
            <a:r>
              <a:rPr lang="en-US" sz="1800" dirty="0"/>
              <a:t>Social Recognition: respect; admiration</a:t>
            </a:r>
          </a:p>
          <a:p>
            <a:pPr>
              <a:buFont typeface="+mj-lt"/>
              <a:buAutoNum type="arabicPeriod"/>
            </a:pPr>
            <a:r>
              <a:rPr lang="en-US" sz="1800" dirty="0"/>
              <a:t>Exciting Life: a stimulating, active </a:t>
            </a:r>
            <a:r>
              <a:rPr lang="en-US" sz="1800" dirty="0" smtClean="0"/>
              <a:t>life</a:t>
            </a:r>
          </a:p>
          <a:p>
            <a:pPr>
              <a:buFont typeface="+mj-lt"/>
              <a:buAutoNum type="arabicPeriod"/>
            </a:pPr>
            <a:r>
              <a:rPr lang="en-US" sz="1800" dirty="0" smtClean="0"/>
              <a:t>___________________________________</a:t>
            </a:r>
            <a:endParaRPr lang="en-US" sz="1800" dirty="0"/>
          </a:p>
        </p:txBody>
      </p:sp>
      <p:sp>
        <p:nvSpPr>
          <p:cNvPr id="7" name="TextBox 6"/>
          <p:cNvSpPr txBox="1"/>
          <p:nvPr/>
        </p:nvSpPr>
        <p:spPr>
          <a:xfrm>
            <a:off x="1959879" y="5858189"/>
            <a:ext cx="8801606" cy="830997"/>
          </a:xfrm>
          <a:prstGeom prst="rect">
            <a:avLst/>
          </a:prstGeom>
          <a:noFill/>
        </p:spPr>
        <p:txBody>
          <a:bodyPr wrap="square" rtlCol="0">
            <a:spAutoFit/>
          </a:bodyPr>
          <a:lstStyle/>
          <a:p>
            <a:r>
              <a:rPr lang="en-US" sz="2400" dirty="0" smtClean="0"/>
              <a:t>Choose 5 that you consider to be very </a:t>
            </a:r>
            <a:r>
              <a:rPr lang="en-US" sz="2400" b="1" dirty="0" smtClean="0"/>
              <a:t>important to you</a:t>
            </a:r>
            <a:r>
              <a:rPr lang="en-US" sz="2400" dirty="0" smtClean="0"/>
              <a:t>.  Share and compare with your partner.</a:t>
            </a:r>
            <a:endParaRPr lang="en-US" sz="2400" dirty="0"/>
          </a:p>
        </p:txBody>
      </p:sp>
    </p:spTree>
    <p:extLst>
      <p:ext uri="{BB962C8B-B14F-4D97-AF65-F5344CB8AC3E}">
        <p14:creationId xmlns:p14="http://schemas.microsoft.com/office/powerpoint/2010/main" val="3002200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2027</TotalTime>
  <Words>1471</Words>
  <Application>Microsoft Office PowerPoint</Application>
  <PresentationFormat>Widescreen</PresentationFormat>
  <Paragraphs>120</Paragraphs>
  <Slides>14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KaiTi</vt:lpstr>
      <vt:lpstr>幼圆</vt:lpstr>
      <vt:lpstr>Arial</vt:lpstr>
      <vt:lpstr>Calibri</vt:lpstr>
      <vt:lpstr>Century Gothic</vt:lpstr>
      <vt:lpstr>Times New Roman</vt:lpstr>
      <vt:lpstr>Wingdings 3</vt:lpstr>
      <vt:lpstr>Wisp</vt:lpstr>
      <vt:lpstr>Shared Goals and Values</vt:lpstr>
      <vt:lpstr>What is the value of this? 这瓶水的价值是什么？</vt:lpstr>
      <vt:lpstr>Same item … different value 一样的东西，不一样的价值</vt:lpstr>
      <vt:lpstr>“Value” and “Values”</vt:lpstr>
      <vt:lpstr>Which is more important to you? 哪一个对你来说更重要 </vt:lpstr>
      <vt:lpstr>Two Kinds of People  (两类人)</vt:lpstr>
      <vt:lpstr>Two Types of Values   价值观的种类</vt:lpstr>
      <vt:lpstr>Our Ultimate “Terminal Value”:</vt:lpstr>
      <vt:lpstr>Some Terminal Values (Goals)</vt:lpstr>
      <vt:lpstr>Some Instrumental Values (how to live)</vt:lpstr>
      <vt:lpstr>Values – your reflections</vt:lpstr>
      <vt:lpstr>Why are Values Important? 为什么价值观很重要？ </vt:lpstr>
      <vt:lpstr>Chopsticks and Rice Bowls</vt:lpstr>
      <vt:lpstr>Living in God’s Image – Genesis 1:26 (mind, will, heart, and power)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 Building Strong Foundations</dc:title>
  <dc:creator>Mark Robnett</dc:creator>
  <cp:lastModifiedBy>Mark Robnett</cp:lastModifiedBy>
  <cp:revision>105</cp:revision>
  <dcterms:created xsi:type="dcterms:W3CDTF">2021-04-23T18:43:31Z</dcterms:created>
  <dcterms:modified xsi:type="dcterms:W3CDTF">2023-11-09T14:11:07Z</dcterms:modified>
</cp:coreProperties>
</file>