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342" r:id="rId2"/>
    <p:sldId id="351" r:id="rId3"/>
    <p:sldId id="323" r:id="rId4"/>
    <p:sldId id="325" r:id="rId5"/>
    <p:sldId id="339" r:id="rId6"/>
    <p:sldId id="340" r:id="rId7"/>
    <p:sldId id="341" r:id="rId8"/>
    <p:sldId id="332" r:id="rId9"/>
    <p:sldId id="333" r:id="rId10"/>
    <p:sldId id="335" r:id="rId11"/>
    <p:sldId id="337" r:id="rId12"/>
    <p:sldId id="338" r:id="rId13"/>
    <p:sldId id="330" r:id="rId14"/>
    <p:sldId id="33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60" autoAdjust="0"/>
    <p:restoredTop sz="78865" autoAdjust="0"/>
  </p:normalViewPr>
  <p:slideViewPr>
    <p:cSldViewPr snapToGrid="0">
      <p:cViewPr varScale="1">
        <p:scale>
          <a:sx n="90" d="100"/>
          <a:sy n="90" d="100"/>
        </p:scale>
        <p:origin x="834" y="84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80" d="100"/>
        <a:sy n="180" d="100"/>
      </p:scale>
      <p:origin x="0" y="-66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82836-146D-47FA-A580-D25EBF870E4E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52E43-2235-4977-9058-9C29D206F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60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When</a:t>
            </a:r>
            <a:r>
              <a:rPr lang="en-US" baseline="0" dirty="0" smtClean="0"/>
              <a:t> the meddling of a parent violates the “leaving” because it is treating the parent-child relationship as primary (demanding obedience, dependence, or emotional oneness), it should be respectfully rejected.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FEF12-60B5-4F46-B5F4-814D50558C8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70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600" baseline="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493706"/>
            <a:ext cx="8915399" cy="2262781"/>
          </a:xfrm>
        </p:spPr>
        <p:txBody>
          <a:bodyPr/>
          <a:lstStyle/>
          <a:p>
            <a:r>
              <a:rPr lang="en-US" b="1" dirty="0" smtClean="0"/>
              <a:t>The Impact of Family</a:t>
            </a:r>
            <a:br>
              <a:rPr lang="en-US" b="1" dirty="0" smtClean="0"/>
            </a:br>
            <a:r>
              <a:rPr lang="en-US" sz="4400" dirty="0" smtClean="0"/>
              <a:t>Past and Present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975" y="3441843"/>
            <a:ext cx="9069637" cy="231168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Session 4 – Preparing for Marriage</a:t>
            </a:r>
          </a:p>
          <a:p>
            <a:endParaRPr lang="en-US" sz="2400" dirty="0" smtClean="0"/>
          </a:p>
          <a:p>
            <a:r>
              <a:rPr lang="en-US" sz="2400" dirty="0" smtClean="0"/>
              <a:t>http</a:t>
            </a:r>
            <a:r>
              <a:rPr lang="en-US" sz="2400" dirty="0"/>
              <a:t>://markrobnett.com/MarriagePreparation</a:t>
            </a:r>
          </a:p>
        </p:txBody>
      </p:sp>
    </p:spTree>
    <p:extLst>
      <p:ext uri="{BB962C8B-B14F-4D97-AF65-F5344CB8AC3E}">
        <p14:creationId xmlns:p14="http://schemas.microsoft.com/office/powerpoint/2010/main" val="61558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85592" y="62795"/>
            <a:ext cx="8686800" cy="720970"/>
          </a:xfrm>
        </p:spPr>
        <p:txBody>
          <a:bodyPr>
            <a:normAutofit/>
          </a:bodyPr>
          <a:lstStyle/>
          <a:p>
            <a:r>
              <a:rPr lang="en-US" u="sng" dirty="0" smtClean="0"/>
              <a:t>Roles and Responsibilities  </a:t>
            </a:r>
            <a:r>
              <a:rPr lang="zh-CN" altLang="en-US" u="sng" dirty="0" smtClean="0"/>
              <a:t>角色和职责</a:t>
            </a:r>
            <a:endParaRPr lang="en-US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0202" y="798856"/>
            <a:ext cx="7586506" cy="5919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84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715962"/>
          </a:xfrm>
        </p:spPr>
        <p:txBody>
          <a:bodyPr>
            <a:normAutofit/>
          </a:bodyPr>
          <a:lstStyle/>
          <a:p>
            <a:r>
              <a:rPr lang="en-US" altLang="zh-CN" u="sng" dirty="0"/>
              <a:t>Money and </a:t>
            </a:r>
            <a:r>
              <a:rPr lang="en-US" altLang="zh-CN" u="sng" dirty="0" smtClean="0"/>
              <a:t>Possessions  </a:t>
            </a:r>
            <a:r>
              <a:rPr lang="zh-CN" altLang="en-US" u="sng" dirty="0" smtClean="0"/>
              <a:t>金</a:t>
            </a:r>
            <a:r>
              <a:rPr lang="zh-CN" altLang="en-US" u="sng" dirty="0"/>
              <a:t>钱和财产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2" y="576857"/>
            <a:ext cx="7619999" cy="620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323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81200" y="154062"/>
            <a:ext cx="8229600" cy="715962"/>
          </a:xfrm>
        </p:spPr>
        <p:txBody>
          <a:bodyPr>
            <a:normAutofit/>
          </a:bodyPr>
          <a:lstStyle/>
          <a:p>
            <a:r>
              <a:rPr lang="en-US" altLang="zh-CN" u="sng" dirty="0"/>
              <a:t>Money and </a:t>
            </a:r>
            <a:r>
              <a:rPr lang="en-US" altLang="zh-CN" u="sng" dirty="0" smtClean="0"/>
              <a:t>Possessions  </a:t>
            </a:r>
            <a:r>
              <a:rPr lang="zh-CN" altLang="en-US" u="sng" dirty="0" smtClean="0"/>
              <a:t>金</a:t>
            </a:r>
            <a:r>
              <a:rPr lang="zh-CN" altLang="en-US" u="sng" dirty="0"/>
              <a:t>钱和财产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76400" y="871697"/>
            <a:ext cx="8534400" cy="4983163"/>
          </a:xfrm>
        </p:spPr>
        <p:txBody>
          <a:bodyPr>
            <a:normAutofit/>
          </a:bodyPr>
          <a:lstStyle/>
          <a:p>
            <a:r>
              <a:rPr lang="zh-CN" altLang="en-US" dirty="0"/>
              <a:t>下面每一对陈述中，选择并在其中一条最符合你的家庭成长背景的陈述后打勾。完成后，计算每列中选择的陈述数量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57114"/>
              </p:ext>
            </p:extLst>
          </p:nvPr>
        </p:nvGraphicFramePr>
        <p:xfrm>
          <a:off x="1981200" y="1751763"/>
          <a:ext cx="8229600" cy="4503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67419">
                  <a:extLst>
                    <a:ext uri="{9D8B030D-6E8A-4147-A177-3AD203B41FA5}">
                      <a16:colId xmlns:a16="http://schemas.microsoft.com/office/drawing/2014/main" val="4094202409"/>
                    </a:ext>
                  </a:extLst>
                </a:gridCol>
                <a:gridCol w="4062181">
                  <a:extLst>
                    <a:ext uri="{9D8B030D-6E8A-4147-A177-3AD203B41FA5}">
                      <a16:colId xmlns:a16="http://schemas.microsoft.com/office/drawing/2014/main" val="2341192034"/>
                    </a:ext>
                  </a:extLst>
                </a:gridCol>
              </a:tblGrid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400" u="none" strike="noStrike" dirty="0">
                          <a:effectLst/>
                        </a:rPr>
                        <a:t>尽量省钱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zh-CN" altLang="en-US" sz="2400" u="none" strike="noStrike">
                          <a:effectLst/>
                        </a:rPr>
                        <a:t>想买就买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4172175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400" u="none" strike="noStrike">
                          <a:effectLst/>
                        </a:rPr>
                        <a:t>担心钱用完了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zh-CN" altLang="en-US" sz="2400" u="none" strike="noStrike">
                          <a:effectLst/>
                        </a:rPr>
                        <a:t>不担心钱的问题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9108895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400" u="none" strike="noStrike">
                          <a:effectLst/>
                        </a:rPr>
                        <a:t>钱只花在必需品上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zh-CN" altLang="en-US" sz="2400" u="none" strike="noStrike">
                          <a:effectLst/>
                        </a:rPr>
                        <a:t>花钱买奢侈品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0289829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400" u="none" strike="noStrike" dirty="0">
                          <a:effectLst/>
                        </a:rPr>
                        <a:t>有时间放松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zh-CN" altLang="en-US" sz="2400" u="none" strike="noStrike">
                          <a:effectLst/>
                        </a:rPr>
                        <a:t>成年人总是在工作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705891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400" u="none" strike="noStrike" dirty="0">
                          <a:effectLst/>
                        </a:rPr>
                        <a:t>东西坏了就修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zh-CN" altLang="en-US" sz="2400" u="none" strike="noStrike">
                          <a:effectLst/>
                        </a:rPr>
                        <a:t>东西坏了就扔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4844879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400" u="none" strike="noStrike">
                          <a:effectLst/>
                        </a:rPr>
                        <a:t>尽量存钱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zh-CN" altLang="en-US" sz="2400" u="none" strike="noStrike">
                          <a:effectLst/>
                        </a:rPr>
                        <a:t>花钱随意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4462002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400" u="none" strike="noStrike">
                          <a:effectLst/>
                        </a:rPr>
                        <a:t>父母教过如何省钱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zh-CN" altLang="en-US" sz="2400" u="none" strike="noStrike">
                          <a:effectLst/>
                        </a:rPr>
                        <a:t>没学过如何省钱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1036266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400" u="none" strike="noStrike">
                          <a:effectLst/>
                        </a:rPr>
                        <a:t>家庭花销向你解释过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zh-CN" altLang="en-US" sz="2400" u="none" strike="noStrike">
                          <a:effectLst/>
                        </a:rPr>
                        <a:t>家庭花销是迷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6656900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400" u="none" strike="noStrike">
                          <a:effectLst/>
                        </a:rPr>
                        <a:t>总是缺钱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zh-CN" altLang="en-US" sz="2400" u="none" strike="noStrike">
                          <a:effectLst/>
                        </a:rPr>
                        <a:t>从不缺钱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300141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400" u="none" strike="noStrike">
                          <a:effectLst/>
                        </a:rPr>
                        <a:t>尽量少购物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zh-CN" altLang="en-US" sz="2400" u="none" strike="noStrike">
                          <a:effectLst/>
                        </a:rPr>
                        <a:t>喜欢购物</a:t>
                      </a:r>
                      <a:r>
                        <a:rPr lang="en-US" altLang="zh-CN" sz="2400" u="none" strike="noStrike">
                          <a:effectLst/>
                        </a:rPr>
                        <a:t>——</a:t>
                      </a:r>
                      <a:r>
                        <a:rPr lang="zh-CN" altLang="en-US" sz="2400" u="none" strike="noStrike">
                          <a:effectLst/>
                        </a:rPr>
                        <a:t>购物是一种休闲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0415417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400" u="none" strike="noStrike">
                          <a:effectLst/>
                        </a:rPr>
                        <a:t>对钱感到恐惧或迷惑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zh-CN" altLang="en-US" sz="2400" u="none" strike="noStrike">
                          <a:effectLst/>
                        </a:rPr>
                        <a:t>花钱不多想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805918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400" u="none" strike="noStrike" dirty="0">
                          <a:effectLst/>
                        </a:rPr>
                        <a:t>父母教过如何计划用钱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zh-CN" altLang="en-US" sz="2400" u="none" strike="noStrike" dirty="0">
                          <a:effectLst/>
                        </a:rPr>
                        <a:t>父母管钱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4469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59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2103" y="202079"/>
            <a:ext cx="8911687" cy="128089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Previous Family and New Family</a:t>
            </a:r>
            <a:r>
              <a:rPr lang="en-US" b="1" u="sng" dirty="0"/>
              <a:t/>
            </a:r>
            <a:br>
              <a:rPr lang="en-US" b="1" u="sng" dirty="0"/>
            </a:br>
            <a:r>
              <a:rPr lang="zh-CN" altLang="en-US" b="1" u="sng" dirty="0" smtClean="0"/>
              <a:t>现在和将来的家庭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2102" y="1698171"/>
            <a:ext cx="7797071" cy="4531807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3600" dirty="0" smtClean="0"/>
              <a:t>What would you like to </a:t>
            </a:r>
            <a:r>
              <a:rPr lang="en-US" sz="3600" dirty="0"/>
              <a:t>change?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zh-CN" altLang="en-US" sz="3600" dirty="0"/>
              <a:t>   为什么你想要改变？</a:t>
            </a:r>
            <a:endParaRPr lang="en-US" sz="3600" dirty="0"/>
          </a:p>
          <a:p>
            <a:pPr lvl="0"/>
            <a:r>
              <a:rPr lang="en-US" sz="3600" dirty="0"/>
              <a:t>What would you like to keep?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zh-CN" altLang="en-US" sz="3600" dirty="0"/>
              <a:t>   什么是你想保留的？</a:t>
            </a:r>
            <a:endParaRPr lang="en-US" sz="3600" dirty="0"/>
          </a:p>
          <a:p>
            <a:pPr lvl="0"/>
            <a:r>
              <a:rPr lang="en-US" sz="3600" dirty="0"/>
              <a:t>How will you make these changes?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zh-CN" altLang="en-US" sz="3600" dirty="0"/>
              <a:t>   你将如何做出这些改变？</a:t>
            </a:r>
            <a:endParaRPr lang="en-US" sz="3600" dirty="0"/>
          </a:p>
          <a:p>
            <a:pPr lvl="0"/>
            <a:r>
              <a:rPr lang="en-US" sz="3600" dirty="0"/>
              <a:t>What challenges will you face?</a:t>
            </a:r>
          </a:p>
          <a:p>
            <a:pPr marL="0" indent="0">
              <a:buNone/>
            </a:pPr>
            <a:r>
              <a:rPr lang="zh-CN" altLang="en-US" sz="3600" dirty="0"/>
              <a:t>   你将面对怎样的挑战？</a:t>
            </a:r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0021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Some Final Family Thoughts</a:t>
            </a:r>
            <a:br>
              <a:rPr lang="en-US" u="sng" dirty="0" smtClean="0"/>
            </a:br>
            <a:r>
              <a:rPr lang="zh-CN" altLang="en-US" u="sng" dirty="0" smtClean="0"/>
              <a:t>最后的家庭观念</a:t>
            </a:r>
            <a:endParaRPr lang="en-US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14499" y="1295400"/>
            <a:ext cx="9228155" cy="55626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Your family background has a big influence on your new relationship:  </a:t>
            </a:r>
            <a:r>
              <a:rPr lang="zh-CN" altLang="en-US" dirty="0" smtClean="0"/>
              <a:t>你的家庭背景对你未来的关系有很大的影响</a:t>
            </a:r>
            <a:endParaRPr lang="en-US" dirty="0" smtClean="0"/>
          </a:p>
          <a:p>
            <a:pPr lvl="1">
              <a:spcAft>
                <a:spcPts val="1200"/>
              </a:spcAft>
            </a:pPr>
            <a:r>
              <a:rPr lang="en-US" b="1" dirty="0" smtClean="0"/>
              <a:t>Positive</a:t>
            </a:r>
            <a:r>
              <a:rPr lang="en-US" dirty="0" smtClean="0"/>
              <a:t>:  Be thankful for the good things in your former family.</a:t>
            </a:r>
            <a:r>
              <a:rPr lang="zh-CN" altLang="en-US" dirty="0" smtClean="0"/>
              <a:t>积极的：感谢那些在你现在家庭中美好的事情</a:t>
            </a:r>
            <a:endParaRPr lang="en-US" altLang="zh-CN" dirty="0"/>
          </a:p>
          <a:p>
            <a:pPr lvl="1">
              <a:spcAft>
                <a:spcPts val="1200"/>
              </a:spcAft>
            </a:pPr>
            <a:r>
              <a:rPr lang="en-US" b="1" dirty="0" smtClean="0"/>
              <a:t>Negative</a:t>
            </a:r>
            <a:r>
              <a:rPr lang="en-US" dirty="0" smtClean="0"/>
              <a:t>:  No family is perfect. Be honest about the problems and difficult relationships.  Decide that you will not repeat them in your new family.   </a:t>
            </a:r>
            <a:r>
              <a:rPr lang="zh-CN" altLang="en-US" dirty="0" smtClean="0"/>
              <a:t>消极的：没有家庭是完美的。坦率对待问题和困难的关系。下决心不让这些问题在你未来的家庭中重演。</a:t>
            </a:r>
            <a:endParaRPr lang="en-US" dirty="0" smtClean="0"/>
          </a:p>
          <a:p>
            <a:pPr lvl="1">
              <a:spcAft>
                <a:spcPts val="1200"/>
              </a:spcAft>
            </a:pPr>
            <a:r>
              <a:rPr lang="en-US" b="1" dirty="0" smtClean="0"/>
              <a:t>Different</a:t>
            </a:r>
            <a:r>
              <a:rPr lang="en-US" dirty="0" smtClean="0"/>
              <a:t>:  Your family history is not the same as your spouse.  Talk about the differences and choose expectations together for your new family.  </a:t>
            </a:r>
            <a:r>
              <a:rPr lang="zh-CN" altLang="en-US" dirty="0" smtClean="0"/>
              <a:t>不同的：你和你配偶的家族史并不一样。讨论这些差异并且为你们的新家庭选择共同的期望。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331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107" y="178420"/>
            <a:ext cx="8846288" cy="1001794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Which relationship is permanent?</a:t>
            </a:r>
            <a:endParaRPr lang="en-US" sz="4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1330" y="1350335"/>
            <a:ext cx="9122735" cy="518428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 dirty="0" smtClean="0"/>
              <a:t>Parent-Child</a:t>
            </a:r>
            <a:r>
              <a:rPr lang="en-US" sz="3200" dirty="0" smtClean="0"/>
              <a:t>: “That </a:t>
            </a:r>
            <a:r>
              <a:rPr lang="en-US" sz="3200" dirty="0"/>
              <a:t>is why a man leaves his father and mother and is united to his wife, and they become one flesh.”  Genesis 2:24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b="1" dirty="0"/>
              <a:t>Husband-Wife</a:t>
            </a:r>
            <a:r>
              <a:rPr lang="en-US" sz="3200" dirty="0"/>
              <a:t>: </a:t>
            </a:r>
            <a:r>
              <a:rPr lang="en-US" sz="3200" dirty="0" smtClean="0"/>
              <a:t>“Therefore </a:t>
            </a:r>
            <a:r>
              <a:rPr lang="en-US" sz="3200" dirty="0"/>
              <a:t>a man shall leave his father and his mother and hold fast to his wife, and the two shall become one flesh</a:t>
            </a:r>
            <a:r>
              <a:rPr lang="en-US" sz="3200" dirty="0" smtClean="0"/>
              <a:t>’  </a:t>
            </a:r>
            <a:r>
              <a:rPr lang="en-US" sz="3200" dirty="0"/>
              <a:t>So they are no longer two but one flesh. What therefore God has joined together, let not man separate.” </a:t>
            </a:r>
            <a:r>
              <a:rPr lang="en-US" sz="3200" dirty="0" smtClean="0"/>
              <a:t>Matthew 19:5,6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The </a:t>
            </a:r>
            <a:r>
              <a:rPr lang="en-US" sz="3200" b="1" dirty="0" smtClean="0"/>
              <a:t>Husband-Wife</a:t>
            </a:r>
            <a:r>
              <a:rPr lang="en-US" sz="3200" dirty="0" smtClean="0"/>
              <a:t> relationship must be </a:t>
            </a:r>
            <a:r>
              <a:rPr lang="en-US" sz="3200" b="1" dirty="0" smtClean="0"/>
              <a:t>primary</a:t>
            </a:r>
            <a:r>
              <a:rPr lang="en-US" sz="3200" dirty="0" smtClean="0"/>
              <a:t>!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547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8718" y="20103"/>
            <a:ext cx="9144000" cy="1179426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Traditional Chinese Family – 150 years ago</a:t>
            </a:r>
            <a:br>
              <a:rPr lang="en-US" b="1" u="sng" dirty="0" smtClean="0"/>
            </a:br>
            <a:r>
              <a:rPr lang="zh-CN" altLang="en-US" dirty="0"/>
              <a:t>传统的中国家庭</a:t>
            </a:r>
            <a:r>
              <a:rPr lang="en-US" altLang="zh-CN" dirty="0"/>
              <a:t>——</a:t>
            </a:r>
            <a:r>
              <a:rPr lang="en-US" altLang="zh-CN" dirty="0" smtClean="0"/>
              <a:t>150</a:t>
            </a:r>
            <a:r>
              <a:rPr lang="zh-CN" altLang="en-US" dirty="0"/>
              <a:t>年前</a:t>
            </a:r>
            <a:br>
              <a:rPr lang="zh-CN" altLang="en-US" dirty="0"/>
            </a:b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4191000" y="2286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(Paste a Picture Here)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9001" y="1267532"/>
            <a:ext cx="4829137" cy="3556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25899" y="4934802"/>
            <a:ext cx="1096610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Who has the most power in this family</a:t>
            </a:r>
            <a:r>
              <a:rPr lang="en-US" sz="2800" dirty="0" smtClean="0"/>
              <a:t>? </a:t>
            </a:r>
            <a:r>
              <a:rPr lang="zh-CN" altLang="en-US" sz="2800" dirty="0" smtClean="0"/>
              <a:t>这</a:t>
            </a:r>
            <a:r>
              <a:rPr lang="zh-CN" altLang="en-US" sz="2800" dirty="0"/>
              <a:t>个家庭谁最有权力？</a:t>
            </a:r>
            <a:endParaRPr lang="en-US" sz="2800" dirty="0"/>
          </a:p>
          <a:p>
            <a:r>
              <a:rPr lang="en-US" sz="2800" dirty="0"/>
              <a:t>Where are the strongest relationships</a:t>
            </a:r>
            <a:r>
              <a:rPr lang="en-US" sz="2800" dirty="0" smtClean="0"/>
              <a:t>? </a:t>
            </a:r>
            <a:r>
              <a:rPr lang="zh-CN" altLang="en-US" sz="2800" dirty="0" smtClean="0"/>
              <a:t>最</a:t>
            </a:r>
            <a:r>
              <a:rPr lang="zh-CN" altLang="en-US" sz="2800" dirty="0"/>
              <a:t>牢固的关系在哪里？</a:t>
            </a:r>
            <a:endParaRPr lang="en-US" sz="2800" dirty="0"/>
          </a:p>
          <a:p>
            <a:r>
              <a:rPr lang="en-US" sz="2800" dirty="0"/>
              <a:t>How were the roles of men and women different?</a:t>
            </a:r>
          </a:p>
          <a:p>
            <a:r>
              <a:rPr lang="zh-CN" altLang="en-US" sz="2800" dirty="0"/>
              <a:t>男人和女人的角色有怎样的不同？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8039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657" y="212366"/>
            <a:ext cx="9144000" cy="732179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Modern Chinese Family  </a:t>
            </a:r>
            <a:r>
              <a:rPr lang="zh-CN" altLang="en-US" b="1" u="sng" dirty="0" smtClean="0"/>
              <a:t>现代中国家庭</a:t>
            </a:r>
            <a:endParaRPr lang="en-US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1487713" y="5031316"/>
            <a:ext cx="104296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Who has the most power in this family</a:t>
            </a:r>
            <a:r>
              <a:rPr lang="en-US" altLang="zh-CN" sz="2800" dirty="0" smtClean="0"/>
              <a:t>? </a:t>
            </a:r>
            <a:r>
              <a:rPr lang="zh-CN" altLang="en-US" sz="2800" dirty="0" smtClean="0"/>
              <a:t>这</a:t>
            </a:r>
            <a:r>
              <a:rPr lang="zh-CN" altLang="en-US" sz="2800" dirty="0"/>
              <a:t>个家庭谁最有权力？</a:t>
            </a:r>
            <a:endParaRPr lang="en-US" altLang="zh-CN" sz="2800" dirty="0"/>
          </a:p>
          <a:p>
            <a:r>
              <a:rPr lang="en-US" altLang="zh-CN" sz="2800" dirty="0"/>
              <a:t>Where are the strongest relationships</a:t>
            </a:r>
            <a:r>
              <a:rPr lang="en-US" altLang="zh-CN" sz="2800" dirty="0" smtClean="0"/>
              <a:t>? </a:t>
            </a:r>
            <a:r>
              <a:rPr lang="zh-CN" altLang="en-US" sz="2800" dirty="0" smtClean="0"/>
              <a:t>最</a:t>
            </a:r>
            <a:r>
              <a:rPr lang="zh-CN" altLang="en-US" sz="2800" dirty="0"/>
              <a:t>牢固的关系在哪里？</a:t>
            </a:r>
            <a:endParaRPr lang="en-US" altLang="zh-CN" sz="2800" dirty="0"/>
          </a:p>
          <a:p>
            <a:r>
              <a:rPr lang="en-US" altLang="zh-CN" sz="2800" dirty="0"/>
              <a:t>How a</a:t>
            </a:r>
            <a:r>
              <a:rPr lang="en-US" altLang="zh-CN" sz="2800" dirty="0" smtClean="0"/>
              <a:t>re </a:t>
            </a:r>
            <a:r>
              <a:rPr lang="en-US" altLang="zh-CN" sz="2800" dirty="0"/>
              <a:t>the roles of men and women different?</a:t>
            </a:r>
          </a:p>
          <a:p>
            <a:r>
              <a:rPr lang="zh-CN" altLang="en-US" sz="2800" dirty="0"/>
              <a:t>男人和女人的角色有怎样的不同？</a:t>
            </a:r>
            <a:endParaRPr lang="en-US" altLang="zh-CN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57600" y="972305"/>
            <a:ext cx="5334000" cy="355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195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322" y="4068"/>
            <a:ext cx="5797898" cy="685393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80010" y="320268"/>
            <a:ext cx="297431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As a child</a:t>
            </a:r>
            <a:r>
              <a:rPr lang="en-US" sz="2800" dirty="0" smtClean="0"/>
              <a:t>:</a:t>
            </a:r>
          </a:p>
          <a:p>
            <a:r>
              <a:rPr lang="en-US" sz="2800" dirty="0" smtClean="0"/>
              <a:t> </a:t>
            </a:r>
          </a:p>
          <a:p>
            <a:r>
              <a:rPr lang="en-US" sz="2400" u="sng" dirty="0" smtClean="0"/>
              <a:t>Your</a:t>
            </a:r>
            <a:r>
              <a:rPr lang="en-US" sz="2400" dirty="0" smtClean="0"/>
              <a:t> </a:t>
            </a:r>
            <a:r>
              <a:rPr lang="en-US" sz="2400" u="sng" dirty="0" smtClean="0"/>
              <a:t>relationship</a:t>
            </a:r>
            <a:r>
              <a:rPr lang="en-US" sz="2400" dirty="0" smtClean="0"/>
              <a:t> with your parents (or whoever brought you up)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2080010" y="3717890"/>
            <a:ext cx="27632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Take 5 minutes to answer the questions, then share with your partner and discuss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32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4164" y="683288"/>
            <a:ext cx="6853649" cy="61747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92959" y="0"/>
            <a:ext cx="7003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As a Child</a:t>
            </a:r>
            <a:r>
              <a:rPr lang="en-US" sz="2400" b="1" dirty="0" smtClean="0"/>
              <a:t>:  the </a:t>
            </a:r>
            <a:r>
              <a:rPr lang="en-US" sz="2400" b="1" u="sng" dirty="0" smtClean="0"/>
              <a:t>example</a:t>
            </a:r>
            <a:r>
              <a:rPr lang="en-US" sz="2400" b="1" dirty="0" smtClean="0"/>
              <a:t> of your parents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696659" y="5536642"/>
            <a:ext cx="27632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Take 5 minutes to answer the questions, then share with your spouse and discuss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7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0976" y="200967"/>
            <a:ext cx="6491235" cy="924455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Discuss these questions</a:t>
            </a:r>
            <a:r>
              <a:rPr lang="en-US" sz="4000" b="1" dirty="0" smtClean="0"/>
              <a:t>:</a:t>
            </a:r>
            <a:endParaRPr lang="en-US" sz="4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89574" y="1125423"/>
            <a:ext cx="8832501" cy="524523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800" dirty="0" smtClean="0"/>
              <a:t>What do you need to </a:t>
            </a:r>
            <a:r>
              <a:rPr lang="en-US" sz="2800" u="sng" dirty="0" smtClean="0"/>
              <a:t>be thankful</a:t>
            </a:r>
            <a:r>
              <a:rPr lang="en-US" sz="2800" dirty="0" smtClean="0"/>
              <a:t> about your upbringing?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800" dirty="0" smtClean="0"/>
              <a:t>Did you have any </a:t>
            </a:r>
            <a:r>
              <a:rPr lang="en-US" sz="2800" u="sng" dirty="0" smtClean="0"/>
              <a:t>unmet childhood needs</a:t>
            </a:r>
            <a:r>
              <a:rPr lang="en-US" sz="2800" dirty="0" smtClean="0"/>
              <a:t>?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800" dirty="0" smtClean="0"/>
              <a:t>How can those unmet needs </a:t>
            </a:r>
            <a:r>
              <a:rPr lang="en-US" sz="2800" u="sng" dirty="0" smtClean="0"/>
              <a:t>affect your marriage</a:t>
            </a:r>
            <a:r>
              <a:rPr lang="en-US" sz="2800" dirty="0" smtClean="0"/>
              <a:t>?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800" dirty="0"/>
              <a:t>How can your marriage </a:t>
            </a:r>
            <a:r>
              <a:rPr lang="en-US" sz="2800" b="1" dirty="0"/>
              <a:t>benefit</a:t>
            </a:r>
            <a:r>
              <a:rPr lang="en-US" sz="2800" dirty="0"/>
              <a:t> from imitating your parents / step-parents / main caregivers?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800" dirty="0" smtClean="0"/>
              <a:t>How will your marriage </a:t>
            </a:r>
            <a:r>
              <a:rPr lang="en-US" sz="2800" b="1" dirty="0" smtClean="0"/>
              <a:t>suffer</a:t>
            </a:r>
            <a:r>
              <a:rPr lang="en-US" sz="2800" dirty="0" smtClean="0"/>
              <a:t> from imitating your parents / step-parents / main caregivers?</a:t>
            </a:r>
          </a:p>
        </p:txBody>
      </p:sp>
    </p:spTree>
    <p:extLst>
      <p:ext uri="{BB962C8B-B14F-4D97-AF65-F5344CB8AC3E}">
        <p14:creationId xmlns:p14="http://schemas.microsoft.com/office/powerpoint/2010/main" val="57049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00200" y="152399"/>
            <a:ext cx="8877300" cy="1123741"/>
          </a:xfrm>
        </p:spPr>
        <p:txBody>
          <a:bodyPr>
            <a:noAutofit/>
          </a:bodyPr>
          <a:lstStyle/>
          <a:p>
            <a:r>
              <a:rPr lang="en-US" b="1" u="sng" dirty="0" smtClean="0"/>
              <a:t>Expectations of New Family</a:t>
            </a:r>
            <a:br>
              <a:rPr lang="en-US" b="1" u="sng" dirty="0" smtClean="0"/>
            </a:br>
            <a:r>
              <a:rPr lang="zh-CN" altLang="en-US" b="1" u="sng" dirty="0"/>
              <a:t>这</a:t>
            </a:r>
            <a:r>
              <a:rPr lang="zh-CN" altLang="en-US" b="1" u="sng" dirty="0" smtClean="0"/>
              <a:t>周</a:t>
            </a:r>
            <a:r>
              <a:rPr lang="en-US" altLang="zh-CN" b="1" u="sng" dirty="0" smtClean="0"/>
              <a:t>—</a:t>
            </a:r>
            <a:r>
              <a:rPr lang="zh-CN" altLang="en-US" b="1" u="sng" dirty="0" smtClean="0"/>
              <a:t>未来家庭的期望</a:t>
            </a:r>
            <a:endParaRPr lang="en-US" b="1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14500" y="1669312"/>
            <a:ext cx="8763000" cy="4426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Expectations are set by experience and are very powerful</a:t>
            </a:r>
            <a:r>
              <a:rPr lang="en-US" sz="3600" dirty="0" smtClean="0"/>
              <a:t>!                         </a:t>
            </a:r>
            <a:r>
              <a:rPr lang="zh-CN" altLang="en-US" sz="3600" dirty="0" smtClean="0"/>
              <a:t>期</a:t>
            </a:r>
            <a:r>
              <a:rPr lang="zh-CN" altLang="en-US" sz="3600" dirty="0"/>
              <a:t>望是由经验决定的并且是非常强大</a:t>
            </a:r>
            <a:r>
              <a:rPr lang="zh-CN" altLang="en-US" sz="3600" dirty="0" smtClean="0"/>
              <a:t>的</a:t>
            </a:r>
            <a:endParaRPr lang="en-US" dirty="0"/>
          </a:p>
          <a:p>
            <a:pPr lvl="1">
              <a:spcBef>
                <a:spcPts val="1800"/>
              </a:spcBef>
            </a:pPr>
            <a:r>
              <a:rPr lang="en-US" sz="3400" dirty="0"/>
              <a:t>Decision </a:t>
            </a:r>
            <a:r>
              <a:rPr lang="en-US" sz="3400" dirty="0" smtClean="0"/>
              <a:t>Making  </a:t>
            </a:r>
            <a:r>
              <a:rPr lang="zh-CN" altLang="en-US" sz="3400" dirty="0" smtClean="0"/>
              <a:t>决</a:t>
            </a:r>
            <a:r>
              <a:rPr lang="zh-CN" altLang="en-US" sz="3400" dirty="0"/>
              <a:t>策</a:t>
            </a:r>
            <a:endParaRPr lang="en-US" sz="3400" dirty="0"/>
          </a:p>
          <a:p>
            <a:pPr lvl="1">
              <a:spcBef>
                <a:spcPts val="1800"/>
              </a:spcBef>
            </a:pPr>
            <a:r>
              <a:rPr lang="en-US" sz="3400" dirty="0"/>
              <a:t>Roles and </a:t>
            </a:r>
            <a:r>
              <a:rPr lang="en-US" sz="3400" dirty="0" smtClean="0"/>
              <a:t>Responsibilities  </a:t>
            </a:r>
            <a:r>
              <a:rPr lang="zh-CN" altLang="en-US" sz="3400" dirty="0" smtClean="0"/>
              <a:t>角</a:t>
            </a:r>
            <a:r>
              <a:rPr lang="zh-CN" altLang="en-US" sz="3400" dirty="0"/>
              <a:t>色和责任</a:t>
            </a:r>
            <a:endParaRPr lang="en-US" sz="3400" dirty="0"/>
          </a:p>
          <a:p>
            <a:pPr lvl="1">
              <a:spcBef>
                <a:spcPts val="1800"/>
              </a:spcBef>
            </a:pPr>
            <a:r>
              <a:rPr lang="en-US" sz="3400" dirty="0"/>
              <a:t>Money and </a:t>
            </a:r>
            <a:r>
              <a:rPr lang="en-US" sz="3400" dirty="0" smtClean="0"/>
              <a:t>Possessions  </a:t>
            </a:r>
            <a:r>
              <a:rPr lang="zh-CN" altLang="en-US" sz="3400" dirty="0" smtClean="0"/>
              <a:t>金</a:t>
            </a:r>
            <a:r>
              <a:rPr lang="zh-CN" altLang="en-US" sz="3400" dirty="0"/>
              <a:t>钱和财</a:t>
            </a:r>
            <a:r>
              <a:rPr lang="zh-CN" altLang="en-US" sz="3400" dirty="0" smtClean="0"/>
              <a:t>产</a:t>
            </a:r>
            <a:endParaRPr lang="en-US" altLang="zh-CN" sz="3400" dirty="0"/>
          </a:p>
        </p:txBody>
      </p:sp>
    </p:spTree>
    <p:extLst>
      <p:ext uri="{BB962C8B-B14F-4D97-AF65-F5344CB8AC3E}">
        <p14:creationId xmlns:p14="http://schemas.microsoft.com/office/powerpoint/2010/main" val="1498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57825" y="-76200"/>
            <a:ext cx="5796224" cy="914400"/>
          </a:xfrm>
        </p:spPr>
        <p:txBody>
          <a:bodyPr>
            <a:normAutofit/>
          </a:bodyPr>
          <a:lstStyle/>
          <a:p>
            <a:r>
              <a:rPr lang="en-US" u="sng" dirty="0"/>
              <a:t>Decision </a:t>
            </a:r>
            <a:r>
              <a:rPr lang="en-US" u="sng" dirty="0" smtClean="0"/>
              <a:t>Making   </a:t>
            </a:r>
            <a:r>
              <a:rPr lang="zh-CN" altLang="en-US" u="sng" dirty="0" smtClean="0"/>
              <a:t>决策</a:t>
            </a:r>
            <a:endParaRPr lang="en-US" u="sng" dirty="0"/>
          </a:p>
        </p:txBody>
      </p:sp>
      <p:sp>
        <p:nvSpPr>
          <p:cNvPr id="5" name="Rectangle 4"/>
          <p:cNvSpPr/>
          <p:nvPr/>
        </p:nvSpPr>
        <p:spPr>
          <a:xfrm>
            <a:off x="6400800" y="6449705"/>
            <a:ext cx="3352800" cy="2570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6493" y="683288"/>
            <a:ext cx="7210832" cy="5838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23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1848</TotalTime>
  <Words>1012</Words>
  <Application>Microsoft Office PowerPoint</Application>
  <PresentationFormat>Widescreen</PresentationFormat>
  <Paragraphs>83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宋体</vt:lpstr>
      <vt:lpstr>幼圆</vt:lpstr>
      <vt:lpstr>Arial</vt:lpstr>
      <vt:lpstr>Calibri</vt:lpstr>
      <vt:lpstr>Century Gothic</vt:lpstr>
      <vt:lpstr>Wingdings 3</vt:lpstr>
      <vt:lpstr>Wisp</vt:lpstr>
      <vt:lpstr>The Impact of Family Past and Present</vt:lpstr>
      <vt:lpstr>Which relationship is permanent?</vt:lpstr>
      <vt:lpstr>Traditional Chinese Family – 150 years ago 传统的中国家庭——150年前 </vt:lpstr>
      <vt:lpstr>Modern Chinese Family  现代中国家庭</vt:lpstr>
      <vt:lpstr>PowerPoint Presentation</vt:lpstr>
      <vt:lpstr>PowerPoint Presentation</vt:lpstr>
      <vt:lpstr>Discuss these questions:</vt:lpstr>
      <vt:lpstr>Expectations of New Family 这周—未来家庭的期望</vt:lpstr>
      <vt:lpstr>Decision Making   决策</vt:lpstr>
      <vt:lpstr>Roles and Responsibilities  角色和职责</vt:lpstr>
      <vt:lpstr>Money and Possessions  金钱和财产</vt:lpstr>
      <vt:lpstr>Money and Possessions  金钱和财产</vt:lpstr>
      <vt:lpstr>Previous Family and New Family 现在和将来的家庭</vt:lpstr>
      <vt:lpstr>Some Final Family Thoughts 最后的家庭观念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 : Building Strong Foundations</dc:title>
  <dc:creator>Mark Robnett</dc:creator>
  <cp:lastModifiedBy>Mark Robnett</cp:lastModifiedBy>
  <cp:revision>91</cp:revision>
  <dcterms:created xsi:type="dcterms:W3CDTF">2021-04-23T18:43:31Z</dcterms:created>
  <dcterms:modified xsi:type="dcterms:W3CDTF">2023-10-29T00:52:26Z</dcterms:modified>
</cp:coreProperties>
</file>