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9"/>
  </p:notesMasterIdLst>
  <p:sldIdLst>
    <p:sldId id="305" r:id="rId2"/>
    <p:sldId id="306" r:id="rId3"/>
    <p:sldId id="257" r:id="rId4"/>
    <p:sldId id="301" r:id="rId5"/>
    <p:sldId id="270" r:id="rId6"/>
    <p:sldId id="271" r:id="rId7"/>
    <p:sldId id="275" r:id="rId8"/>
    <p:sldId id="278" r:id="rId9"/>
    <p:sldId id="279" r:id="rId10"/>
    <p:sldId id="295" r:id="rId11"/>
    <p:sldId id="297" r:id="rId12"/>
    <p:sldId id="285" r:id="rId13"/>
    <p:sldId id="286" r:id="rId14"/>
    <p:sldId id="296" r:id="rId15"/>
    <p:sldId id="288" r:id="rId16"/>
    <p:sldId id="289" r:id="rId17"/>
    <p:sldId id="290" r:id="rId18"/>
    <p:sldId id="307" r:id="rId19"/>
    <p:sldId id="300" r:id="rId20"/>
    <p:sldId id="304" r:id="rId21"/>
    <p:sldId id="298" r:id="rId22"/>
    <p:sldId id="303" r:id="rId23"/>
    <p:sldId id="272" r:id="rId24"/>
    <p:sldId id="273" r:id="rId25"/>
    <p:sldId id="291" r:id="rId26"/>
    <p:sldId id="292" r:id="rId27"/>
    <p:sldId id="29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6" autoAdjust="0"/>
    <p:restoredTop sz="65295" autoAdjust="0"/>
  </p:normalViewPr>
  <p:slideViewPr>
    <p:cSldViewPr snapToGrid="0">
      <p:cViewPr varScale="1">
        <p:scale>
          <a:sx n="74" d="100"/>
          <a:sy n="74" d="100"/>
        </p:scale>
        <p:origin x="1218" y="72"/>
      </p:cViewPr>
      <p:guideLst/>
    </p:cSldViewPr>
  </p:slideViewPr>
  <p:notesTextViewPr>
    <p:cViewPr>
      <p:scale>
        <a:sx n="200" d="100"/>
        <a:sy n="200" d="100"/>
      </p:scale>
      <p:origin x="0" y="0"/>
    </p:cViewPr>
  </p:notesTextViewPr>
  <p:sorterViewPr>
    <p:cViewPr>
      <p:scale>
        <a:sx n="172" d="100"/>
        <a:sy n="172"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782836-146D-47FA-A580-D25EBF870E4E}" type="datetimeFigureOut">
              <a:rPr lang="en-US" smtClean="0"/>
              <a:t>10/15/2023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952E43-2235-4977-9058-9C29D206FC86}" type="slidenum">
              <a:rPr lang="en-US" smtClean="0"/>
              <a:t>‹#›</a:t>
            </a:fld>
            <a:endParaRPr lang="en-US"/>
          </a:p>
        </p:txBody>
      </p:sp>
    </p:spTree>
    <p:extLst>
      <p:ext uri="{BB962C8B-B14F-4D97-AF65-F5344CB8AC3E}">
        <p14:creationId xmlns:p14="http://schemas.microsoft.com/office/powerpoint/2010/main" val="3952760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Like receiving</a:t>
            </a:r>
            <a:r>
              <a:rPr lang="en-US" baseline="0" dirty="0" smtClean="0"/>
              <a:t> a vaccine, honest communications might hurt initially, but in the long-term, we can avoid the development of barriers and bitterness that might destroy unity.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You might have struggled with honesty – speaking or receiving it.  You may still feel the pain (in the arm) of things you have said or heard in the past.  Let me encourage you to continue speaking truth and listening with love to improve your relationship.</a:t>
            </a:r>
          </a:p>
        </p:txBody>
      </p:sp>
      <p:sp>
        <p:nvSpPr>
          <p:cNvPr id="4" name="Slide Number Placeholder 3"/>
          <p:cNvSpPr>
            <a:spLocks noGrp="1"/>
          </p:cNvSpPr>
          <p:nvPr>
            <p:ph type="sldNum" sz="quarter" idx="10"/>
          </p:nvPr>
        </p:nvSpPr>
        <p:spPr/>
        <p:txBody>
          <a:bodyPr/>
          <a:lstStyle/>
          <a:p>
            <a:fld id="{95952E43-2235-4977-9058-9C29D206FC86}" type="slidenum">
              <a:rPr lang="en-US" smtClean="0"/>
              <a:t>1</a:t>
            </a:fld>
            <a:endParaRPr lang="en-US"/>
          </a:p>
        </p:txBody>
      </p:sp>
    </p:spTree>
    <p:extLst>
      <p:ext uri="{BB962C8B-B14F-4D97-AF65-F5344CB8AC3E}">
        <p14:creationId xmlns:p14="http://schemas.microsoft.com/office/powerpoint/2010/main" val="264065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may struggle with one of these, or something else.</a:t>
            </a:r>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14</a:t>
            </a:fld>
            <a:endParaRPr lang="en-US"/>
          </a:p>
        </p:txBody>
      </p:sp>
    </p:spTree>
    <p:extLst>
      <p:ext uri="{BB962C8B-B14F-4D97-AF65-F5344CB8AC3E}">
        <p14:creationId xmlns:p14="http://schemas.microsoft.com/office/powerpoint/2010/main" val="6542753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Being a good listener</a:t>
            </a:r>
            <a:r>
              <a:rPr lang="en-US" baseline="0" dirty="0" smtClean="0"/>
              <a:t> goes beyond spoken, literal words. </a:t>
            </a:r>
          </a:p>
          <a:p>
            <a:endParaRPr lang="en-US" baseline="0" dirty="0" smtClean="0"/>
          </a:p>
          <a:p>
            <a:r>
              <a:rPr lang="en-US" baseline="0" dirty="0" smtClean="0"/>
              <a:t>“This means not just listening with your ears, but also more importantly, listening with your eyes and your heart, listening for feeling, for meaning.”  Steven Covey</a:t>
            </a:r>
          </a:p>
          <a:p>
            <a:endParaRPr lang="en-US" baseline="0" dirty="0" smtClean="0"/>
          </a:p>
          <a:p>
            <a:r>
              <a:rPr lang="en-US" baseline="0" dirty="0" smtClean="0"/>
              <a:t>Western cultures tend to be “High Content” (literal words)</a:t>
            </a:r>
          </a:p>
          <a:p>
            <a:r>
              <a:rPr lang="en-US" baseline="0" dirty="0" smtClean="0"/>
              <a:t>Eastern cultures tend to be “High Context” (what goes unsaid) – the “third language.”</a:t>
            </a:r>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16</a:t>
            </a:fld>
            <a:endParaRPr lang="en-US"/>
          </a:p>
        </p:txBody>
      </p:sp>
    </p:spTree>
    <p:extLst>
      <p:ext uri="{BB962C8B-B14F-4D97-AF65-F5344CB8AC3E}">
        <p14:creationId xmlns:p14="http://schemas.microsoft.com/office/powerpoint/2010/main" val="4038292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discuss</a:t>
            </a:r>
            <a:r>
              <a:rPr lang="en-US" baseline="0" dirty="0" smtClean="0"/>
              <a:t> when you think is the best (and worst) time to talk about important things.  (morning, evening, while walking, during meals, etc.).</a:t>
            </a:r>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17</a:t>
            </a:fld>
            <a:endParaRPr lang="en-US"/>
          </a:p>
        </p:txBody>
      </p:sp>
    </p:spTree>
    <p:extLst>
      <p:ext uri="{BB962C8B-B14F-4D97-AF65-F5344CB8AC3E}">
        <p14:creationId xmlns:p14="http://schemas.microsoft.com/office/powerpoint/2010/main" val="1396504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18</a:t>
            </a:fld>
            <a:endParaRPr lang="en-US"/>
          </a:p>
        </p:txBody>
      </p:sp>
    </p:spTree>
    <p:extLst>
      <p:ext uri="{BB962C8B-B14F-4D97-AF65-F5344CB8AC3E}">
        <p14:creationId xmlns:p14="http://schemas.microsoft.com/office/powerpoint/2010/main" val="974365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 time to do this!  It might</a:t>
            </a:r>
            <a:r>
              <a:rPr lang="en-US" baseline="0" dirty="0" smtClean="0"/>
              <a:t> seem a little awkward at first, but with practice, it will become more natural.</a:t>
            </a:r>
          </a:p>
          <a:p>
            <a:endParaRPr lang="en-US" baseline="0" dirty="0" smtClean="0"/>
          </a:p>
          <a:p>
            <a:r>
              <a:rPr lang="en-US" dirty="0" smtClean="0"/>
              <a:t>Reflecting</a:t>
            </a:r>
            <a:r>
              <a:rPr lang="en-US" baseline="0" dirty="0" smtClean="0"/>
              <a:t> back what you have heard is a good way to show that you care about what the speaker has just said.  Remember that people don’t always say what they are thinking and we don’t always hear what they are saying.  Therefore, it can be helpful to reflect like this:</a:t>
            </a:r>
          </a:p>
          <a:p>
            <a:endParaRPr lang="en-US" baseline="0" dirty="0" smtClean="0"/>
          </a:p>
          <a:p>
            <a:r>
              <a:rPr lang="en-US" baseline="0" dirty="0" smtClean="0"/>
              <a:t>“What I think that I heard you say was this …”</a:t>
            </a:r>
          </a:p>
        </p:txBody>
      </p:sp>
      <p:sp>
        <p:nvSpPr>
          <p:cNvPr id="4" name="Slide Number Placeholder 3"/>
          <p:cNvSpPr>
            <a:spLocks noGrp="1"/>
          </p:cNvSpPr>
          <p:nvPr>
            <p:ph type="sldNum" sz="quarter" idx="10"/>
          </p:nvPr>
        </p:nvSpPr>
        <p:spPr/>
        <p:txBody>
          <a:bodyPr/>
          <a:lstStyle/>
          <a:p>
            <a:fld id="{95952E43-2235-4977-9058-9C29D206FC86}" type="slidenum">
              <a:rPr lang="en-US" smtClean="0"/>
              <a:t>21</a:t>
            </a:fld>
            <a:endParaRPr lang="en-US"/>
          </a:p>
        </p:txBody>
      </p:sp>
    </p:spTree>
    <p:extLst>
      <p:ext uri="{BB962C8B-B14F-4D97-AF65-F5344CB8AC3E}">
        <p14:creationId xmlns:p14="http://schemas.microsoft.com/office/powerpoint/2010/main" val="1387822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1" dirty="0" smtClean="0"/>
              <a:t>仔细阅读下面问题，根据你的第一感觉回答是</a:t>
            </a:r>
            <a:r>
              <a:rPr lang="en-US" altLang="zh-CN" sz="1200" b="1" dirty="0" smtClean="0"/>
              <a:t>/</a:t>
            </a:r>
            <a:r>
              <a:rPr lang="zh-CN" altLang="en-US" sz="1200" b="1" dirty="0" smtClean="0"/>
              <a:t>否</a:t>
            </a:r>
            <a:endParaRPr lang="en-US" sz="1200" b="1" dirty="0" smtClean="0"/>
          </a:p>
          <a:p>
            <a:r>
              <a:rPr lang="en-US" dirty="0" smtClean="0"/>
              <a:t>Read the following questions carefully and answer yes/no according to your first feeling</a:t>
            </a:r>
          </a:p>
          <a:p>
            <a:r>
              <a:rPr lang="en-US" dirty="0" smtClean="0"/>
              <a:t>Are you a talkative person?</a:t>
            </a:r>
          </a:p>
          <a:p>
            <a:r>
              <a:rPr lang="en-US" dirty="0" smtClean="0"/>
              <a:t>Are you an energetic person?</a:t>
            </a:r>
          </a:p>
          <a:p>
            <a:r>
              <a:rPr lang="en-US" dirty="0" smtClean="0"/>
              <a:t>Would you like to know strangers?</a:t>
            </a:r>
          </a:p>
          <a:p>
            <a:r>
              <a:rPr lang="en-US" dirty="0" smtClean="0"/>
              <a:t>Can you relax yourself in a lively party and make yourself have fun?</a:t>
            </a:r>
          </a:p>
          <a:p>
            <a:r>
              <a:rPr lang="en-US" dirty="0" smtClean="0"/>
              <a:t>Are you often proactive when making new friends?</a:t>
            </a:r>
          </a:p>
          <a:p>
            <a:r>
              <a:rPr lang="en-US" dirty="0" smtClean="0"/>
              <a:t>Can you easily breathe life into a dull party?</a:t>
            </a:r>
          </a:p>
          <a:p>
            <a:r>
              <a:rPr lang="en-US" dirty="0" smtClean="0"/>
              <a:t>Do you tend to stay inconspicuous places in social situations?</a:t>
            </a:r>
          </a:p>
          <a:p>
            <a:r>
              <a:rPr lang="en-US" dirty="0" smtClean="0"/>
              <a:t>Do you like to be with people?</a:t>
            </a:r>
          </a:p>
          <a:p>
            <a:r>
              <a:rPr lang="en-US" dirty="0" smtClean="0"/>
              <a:t>Do you like to have a lot of lively and exciting things around yourself?</a:t>
            </a:r>
          </a:p>
          <a:p>
            <a:r>
              <a:rPr lang="en-US" dirty="0" smtClean="0"/>
              <a:t>Do you like to tell jokes and talk about interesting things?</a:t>
            </a:r>
          </a:p>
          <a:p>
            <a:r>
              <a:rPr lang="en-US" dirty="0" smtClean="0"/>
              <a:t>Are you always full of energy in the eyes of others?</a:t>
            </a:r>
          </a:p>
          <a:p>
            <a:r>
              <a:rPr lang="en-US" dirty="0" smtClean="0"/>
              <a:t>Can you make a party go smoothly?</a:t>
            </a:r>
            <a:endParaRPr lang="en-US" dirty="0"/>
          </a:p>
        </p:txBody>
      </p:sp>
      <p:sp>
        <p:nvSpPr>
          <p:cNvPr id="4" name="Slide Number Placeholder 3"/>
          <p:cNvSpPr>
            <a:spLocks noGrp="1"/>
          </p:cNvSpPr>
          <p:nvPr>
            <p:ph type="sldNum" sz="quarter" idx="10"/>
          </p:nvPr>
        </p:nvSpPr>
        <p:spPr/>
        <p:txBody>
          <a:bodyPr/>
          <a:lstStyle/>
          <a:p>
            <a:fld id="{8957C17E-1A68-4E07-BB56-68CFF698ED7C}" type="slidenum">
              <a:rPr lang="en-US" smtClean="0"/>
              <a:pPr/>
              <a:t>23</a:t>
            </a:fld>
            <a:endParaRPr lang="en-US"/>
          </a:p>
        </p:txBody>
      </p:sp>
    </p:spTree>
    <p:extLst>
      <p:ext uri="{BB962C8B-B14F-4D97-AF65-F5344CB8AC3E}">
        <p14:creationId xmlns:p14="http://schemas.microsoft.com/office/powerpoint/2010/main" val="1292956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a:t>
            </a:r>
            <a:r>
              <a:rPr lang="en-US" baseline="0" dirty="0" smtClean="0"/>
              <a:t>Christian marriage is designed by God to be a visible image (in this world) of His relationship to the church – His saved people.  Christianity is different than every other religion in the world, and our marriages can illustrate that.  Consider this example:</a:t>
            </a:r>
          </a:p>
          <a:p>
            <a:endParaRPr lang="en-US" baseline="0" dirty="0" smtClean="0"/>
          </a:p>
          <a:p>
            <a:r>
              <a:rPr lang="en-US" dirty="0" smtClean="0"/>
              <a:t>After</a:t>
            </a:r>
            <a:r>
              <a:rPr lang="en-US" baseline="0" dirty="0" smtClean="0"/>
              <a:t> spending time with Susan, I knew that she was the one that I wanted to marry.  So one day, I chose a special place and time to give her a very special gift – a cookbook.  I then told her to look on page 282 and read the recipe for apple pie (one of my favorites).  And I told her that if she could follow this recipe perfectly (and all of the others in the book), after 30 years I may choose to keep her as my wife.</a:t>
            </a:r>
          </a:p>
          <a:p>
            <a:endParaRPr lang="en-US" baseline="0" dirty="0" smtClean="0"/>
          </a:p>
          <a:p>
            <a:r>
              <a:rPr lang="en-US" baseline="0" dirty="0" smtClean="0"/>
              <a:t>Of course, I didn’t do this.  If I did, she would have thrown the book at me and told me to get lost!  But this is the way every other religion on earth operates.  People join a group and start on a path of good works, trying to please their god enough, hoping that as they get to the end of the path, their merit will allow them to enter a permanent relationship with their god.</a:t>
            </a:r>
          </a:p>
          <a:p>
            <a:endParaRPr lang="en-US" baseline="0" dirty="0" smtClean="0"/>
          </a:p>
          <a:p>
            <a:r>
              <a:rPr lang="en-US" baseline="0" dirty="0" smtClean="0"/>
              <a:t>But Christianity is different.  At the beginning of our Christian journey, Jesus has already done all of the work for us.  He comes to us with His “engagement ring” (the Holy Spirit) and makes us His very own bride, completely apart from any merit on our behalf.  We have a beautiful assurance of His unfailing love from the very beginning of our relationship.  And as we rest in His secure embrace, we live a life of joyful good works out of thanksgiving for His amazing grace.</a:t>
            </a:r>
          </a:p>
          <a:p>
            <a:endParaRPr lang="en-US" baseline="0" dirty="0" smtClean="0"/>
          </a:p>
          <a:p>
            <a:r>
              <a:rPr lang="en-US" baseline="0" dirty="0" smtClean="0"/>
              <a:t>(this example was borrowed from John Lennox)</a:t>
            </a:r>
            <a:endParaRPr lang="en-US" dirty="0" smtClean="0"/>
          </a:p>
        </p:txBody>
      </p:sp>
      <p:sp>
        <p:nvSpPr>
          <p:cNvPr id="4" name="Slide Number Placeholder 3"/>
          <p:cNvSpPr>
            <a:spLocks noGrp="1"/>
          </p:cNvSpPr>
          <p:nvPr>
            <p:ph type="sldNum" sz="quarter" idx="10"/>
          </p:nvPr>
        </p:nvSpPr>
        <p:spPr/>
        <p:txBody>
          <a:bodyPr/>
          <a:lstStyle/>
          <a:p>
            <a:fld id="{95952E43-2235-4977-9058-9C29D206FC86}" type="slidenum">
              <a:rPr lang="en-US" smtClean="0"/>
              <a:t>2</a:t>
            </a:fld>
            <a:endParaRPr lang="en-US"/>
          </a:p>
        </p:txBody>
      </p:sp>
    </p:spTree>
    <p:extLst>
      <p:ext uri="{BB962C8B-B14F-4D97-AF65-F5344CB8AC3E}">
        <p14:creationId xmlns:p14="http://schemas.microsoft.com/office/powerpoint/2010/main" val="133076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Many people assume that marriages will just get better over time, that disagreements will magically resolve, and that our relationship will get closer as we get older.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But I have some important news for you:  as you get older, you get more demanding about your particular desires.  Small things become big things, and big things become huge.  If you want to have a strong marriage, it will take more effort than you think.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only way to communicate “below the surface” is to take time together to dig deeper into thoughts, feelings, and meanings!</a:t>
            </a:r>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3</a:t>
            </a:fld>
            <a:endParaRPr lang="en-US"/>
          </a:p>
        </p:txBody>
      </p:sp>
    </p:spTree>
    <p:extLst>
      <p:ext uri="{BB962C8B-B14F-4D97-AF65-F5344CB8AC3E}">
        <p14:creationId xmlns:p14="http://schemas.microsoft.com/office/powerpoint/2010/main" val="291399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Communication is an art – something that must be learned and practiced.</a:t>
            </a:r>
            <a:r>
              <a:rPr lang="en-US" baseline="0" dirty="0" smtClean="0"/>
              <a:t>  You have already learned some things (especially from your family) – today, let’s examine how to improve this </a:t>
            </a:r>
            <a:r>
              <a:rPr lang="en-US" b="1" baseline="0" dirty="0" smtClean="0"/>
              <a:t>most important part </a:t>
            </a:r>
            <a:r>
              <a:rPr lang="en-US" baseline="0" dirty="0" smtClean="0"/>
              <a:t>of marriage.</a:t>
            </a:r>
            <a:endParaRPr lang="en-US" dirty="0" smtClean="0"/>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4</a:t>
            </a:fld>
            <a:endParaRPr lang="en-US"/>
          </a:p>
        </p:txBody>
      </p:sp>
    </p:spTree>
    <p:extLst>
      <p:ext uri="{BB962C8B-B14F-4D97-AF65-F5344CB8AC3E}">
        <p14:creationId xmlns:p14="http://schemas.microsoft.com/office/powerpoint/2010/main" val="3514147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communications requires a many</a:t>
            </a:r>
            <a:r>
              <a:rPr lang="en-US" baseline="0" dirty="0" smtClean="0"/>
              <a:t> things to work out well:</a:t>
            </a:r>
          </a:p>
          <a:p>
            <a:pPr marL="228600" indent="-228600">
              <a:buAutoNum type="arabicPeriod"/>
            </a:pPr>
            <a:r>
              <a:rPr lang="en-US" baseline="0" dirty="0" smtClean="0"/>
              <a:t>It begins with a thought.  I need to be thinking clearly about what I want to say.</a:t>
            </a:r>
          </a:p>
          <a:p>
            <a:pPr marL="228600" indent="-228600">
              <a:buAutoNum type="arabicPeriod"/>
            </a:pPr>
            <a:r>
              <a:rPr lang="en-US" baseline="0" dirty="0" smtClean="0"/>
              <a:t>I need to carefully choose the right words to capture the thought.  Have you ever misspoken and the wondered “Why did I say that?”</a:t>
            </a:r>
          </a:p>
          <a:p>
            <a:pPr marL="228600" indent="-228600">
              <a:buAutoNum type="arabicPeriod"/>
            </a:pPr>
            <a:r>
              <a:rPr lang="en-US" baseline="0" dirty="0" smtClean="0"/>
              <a:t>All of the words that I speak need to reach your ears.  But we live in a noise world, full of distractions.</a:t>
            </a:r>
          </a:p>
          <a:p>
            <a:pPr marL="228600" indent="-228600">
              <a:buAutoNum type="arabicPeriod"/>
            </a:pPr>
            <a:r>
              <a:rPr lang="en-US" baseline="0" dirty="0" smtClean="0"/>
              <a:t>You need to listen carefully to what I say to hear it all.  And not just the words that I speak, but the way that I say them and the body language that goes along with them (which often says more than the words).</a:t>
            </a:r>
          </a:p>
          <a:p>
            <a:pPr marL="228600" indent="-228600">
              <a:buAutoNum type="arabicPeriod"/>
            </a:pPr>
            <a:r>
              <a:rPr lang="en-US" baseline="0" dirty="0" smtClean="0"/>
              <a:t>After hearing the words, you need to interpret them in the same way that I do.  If you think differently about the meaning of my words, you will end up with a different thought.</a:t>
            </a:r>
          </a:p>
          <a:p>
            <a:pPr marL="228600" indent="-228600">
              <a:buAutoNum type="arabicPeriod"/>
            </a:pPr>
            <a:endParaRPr lang="en-US" baseline="0" dirty="0" smtClean="0"/>
          </a:p>
          <a:p>
            <a:pPr marL="0" indent="0">
              <a:buNone/>
            </a:pPr>
            <a:r>
              <a:rPr lang="en-US" baseline="0" dirty="0" smtClean="0"/>
              <a:t>So, what do you think?  How likely is it that my original thought and your thought will be the same?  Very unlikely!  But you can learn some new skills, skills that will help you to be a better communicator!</a:t>
            </a:r>
          </a:p>
          <a:p>
            <a:pPr marL="0" indent="0">
              <a:buNone/>
            </a:pPr>
            <a:endParaRPr lang="en-US" baseline="0" dirty="0" smtClean="0"/>
          </a:p>
          <a:p>
            <a:pPr marL="0" indent="0">
              <a:buNone/>
            </a:pPr>
            <a:r>
              <a:rPr lang="en-US" baseline="0" dirty="0" smtClean="0"/>
              <a:t>Let’s start by talking about talking!</a:t>
            </a:r>
            <a:endParaRPr lang="en-US" dirty="0"/>
          </a:p>
        </p:txBody>
      </p:sp>
      <p:sp>
        <p:nvSpPr>
          <p:cNvPr id="4" name="Slide Number Placeholder 3"/>
          <p:cNvSpPr>
            <a:spLocks noGrp="1"/>
          </p:cNvSpPr>
          <p:nvPr>
            <p:ph type="sldNum" sz="quarter" idx="10"/>
          </p:nvPr>
        </p:nvSpPr>
        <p:spPr/>
        <p:txBody>
          <a:bodyPr/>
          <a:lstStyle/>
          <a:p>
            <a:fld id="{8957C17E-1A68-4E07-BB56-68CFF698ED7C}" type="slidenum">
              <a:rPr lang="en-US" smtClean="0"/>
              <a:pPr/>
              <a:t>5</a:t>
            </a:fld>
            <a:endParaRPr lang="en-US"/>
          </a:p>
        </p:txBody>
      </p:sp>
    </p:spTree>
    <p:extLst>
      <p:ext uri="{BB962C8B-B14F-4D97-AF65-F5344CB8AC3E}">
        <p14:creationId xmlns:p14="http://schemas.microsoft.com/office/powerpoint/2010/main" val="3483504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might think that you are skilled at talking – after all, you’ve been doing it all of your life.</a:t>
            </a:r>
          </a:p>
          <a:p>
            <a:endParaRPr lang="en-US" dirty="0" smtClean="0"/>
          </a:p>
          <a:p>
            <a:r>
              <a:rPr lang="en-US" dirty="0" smtClean="0"/>
              <a:t>But think for a minute with me: do you always say the right thing at the right time?  No one is perfect at speaking!</a:t>
            </a:r>
            <a:r>
              <a:rPr lang="en-US" baseline="0" dirty="0" smtClean="0"/>
              <a:t>  There </a:t>
            </a:r>
          </a:p>
          <a:p>
            <a:endParaRPr lang="en-US" baseline="0" dirty="0" smtClean="0"/>
          </a:p>
          <a:p>
            <a:r>
              <a:rPr lang="en-US" baseline="0" dirty="0" smtClean="0"/>
              <a:t>If we learn a little more about things that limit our speech, we can improve this vital part of communications.</a:t>
            </a:r>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6</a:t>
            </a:fld>
            <a:endParaRPr lang="en-US"/>
          </a:p>
        </p:txBody>
      </p:sp>
    </p:spTree>
    <p:extLst>
      <p:ext uri="{BB962C8B-B14F-4D97-AF65-F5344CB8AC3E}">
        <p14:creationId xmlns:p14="http://schemas.microsoft.com/office/powerpoint/2010/main" val="3143226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a:t>
            </a:r>
            <a:r>
              <a:rPr lang="en-US" baseline="0" dirty="0" smtClean="0"/>
              <a:t> a moment to think about how your family communicated.  Which of these best describes your family?  How do you think this affects the way that you communicated?</a:t>
            </a:r>
          </a:p>
          <a:p>
            <a:endParaRPr lang="en-US" baseline="0" dirty="0" smtClean="0"/>
          </a:p>
          <a:p>
            <a:r>
              <a:rPr lang="en-US" baseline="0" dirty="0" smtClean="0"/>
              <a:t>Separately, each person do this.  When finished, compare results and answer the question at the bottom (How has the way that your family communicated when you were growing up affected the way you communicate now as an adult?)</a:t>
            </a:r>
            <a:endParaRPr lang="en-US" dirty="0"/>
          </a:p>
        </p:txBody>
      </p:sp>
      <p:sp>
        <p:nvSpPr>
          <p:cNvPr id="4" name="Slide Number Placeholder 3"/>
          <p:cNvSpPr>
            <a:spLocks noGrp="1"/>
          </p:cNvSpPr>
          <p:nvPr>
            <p:ph type="sldNum" sz="quarter" idx="10"/>
          </p:nvPr>
        </p:nvSpPr>
        <p:spPr/>
        <p:txBody>
          <a:bodyPr/>
          <a:lstStyle/>
          <a:p>
            <a:fld id="{8957C17E-1A68-4E07-BB56-68CFF698ED7C}" type="slidenum">
              <a:rPr lang="en-US" smtClean="0"/>
              <a:pPr/>
              <a:t>7</a:t>
            </a:fld>
            <a:endParaRPr lang="en-US"/>
          </a:p>
        </p:txBody>
      </p:sp>
    </p:spTree>
    <p:extLst>
      <p:ext uri="{BB962C8B-B14F-4D97-AF65-F5344CB8AC3E}">
        <p14:creationId xmlns:p14="http://schemas.microsoft.com/office/powerpoint/2010/main" val="29860633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 a moment to think about each of these speaking problems.  </a:t>
            </a:r>
          </a:p>
          <a:p>
            <a:endParaRPr lang="en-US" dirty="0" smtClean="0"/>
          </a:p>
          <a:p>
            <a:r>
              <a:rPr lang="en-US" dirty="0" smtClean="0"/>
              <a:t>Tell</a:t>
            </a:r>
            <a:r>
              <a:rPr lang="en-US" baseline="0" dirty="0" smtClean="0"/>
              <a:t> your partner which one you believe is your biggest problem, then listen to them share their problem.  Also, discuss how difficult (or easy) it is to talk about your inner thoughts, attitudes, and emotions.  Were you encouraged to share these things during your upbringing?</a:t>
            </a:r>
          </a:p>
          <a:p>
            <a:endParaRPr lang="en-US" baseline="0" dirty="0" smtClean="0"/>
          </a:p>
          <a:p>
            <a:r>
              <a:rPr lang="en-US" baseline="0" dirty="0" smtClean="0"/>
              <a:t>Seek to understand each other’s problem and plan to help each other be better speakers in your relationship.</a:t>
            </a:r>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10</a:t>
            </a:fld>
            <a:endParaRPr lang="en-US"/>
          </a:p>
        </p:txBody>
      </p:sp>
    </p:spTree>
    <p:extLst>
      <p:ext uri="{BB962C8B-B14F-4D97-AF65-F5344CB8AC3E}">
        <p14:creationId xmlns:p14="http://schemas.microsoft.com/office/powerpoint/2010/main" val="1064632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 men and women think and process differently.  </a:t>
            </a:r>
          </a:p>
          <a:p>
            <a:endParaRPr lang="en-US" dirty="0" smtClean="0"/>
          </a:p>
          <a:p>
            <a:r>
              <a:rPr lang="en-US" dirty="0" smtClean="0"/>
              <a:t>Men tend to focus on one thing at a time (“dumpling” </a:t>
            </a:r>
            <a:r>
              <a:rPr lang="zh-CN" altLang="en-US" dirty="0" smtClean="0"/>
              <a:t>饺子 </a:t>
            </a:r>
            <a:r>
              <a:rPr lang="en-US" altLang="zh-CN" dirty="0" err="1" smtClean="0"/>
              <a:t>Jiǎozi</a:t>
            </a:r>
            <a:r>
              <a:rPr lang="en-US" dirty="0" smtClean="0"/>
              <a:t>) and must mentally disengage with that thing in order</a:t>
            </a:r>
            <a:r>
              <a:rPr lang="en-US" baseline="0" dirty="0" smtClean="0"/>
              <a:t> to give full attention to their partner.  </a:t>
            </a:r>
          </a:p>
          <a:p>
            <a:endParaRPr lang="en-US" baseline="0" dirty="0" smtClean="0"/>
          </a:p>
          <a:p>
            <a:r>
              <a:rPr lang="en-US" baseline="0" dirty="0" smtClean="0"/>
              <a:t>Women typically think of multiple items at the same time (“noodles” </a:t>
            </a:r>
            <a:r>
              <a:rPr lang="zh-CN" altLang="en-US" baseline="0" dirty="0" smtClean="0"/>
              <a:t>面条 </a:t>
            </a:r>
            <a:r>
              <a:rPr lang="en-US" baseline="0" dirty="0" err="1" smtClean="0"/>
              <a:t>Miàntiáo</a:t>
            </a:r>
            <a:r>
              <a:rPr lang="en-US" baseline="0" dirty="0" smtClean="0"/>
              <a:t>), allowing them to move seamlessly from one topic to the next.</a:t>
            </a:r>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12</a:t>
            </a:fld>
            <a:endParaRPr lang="en-US"/>
          </a:p>
        </p:txBody>
      </p:sp>
    </p:spTree>
    <p:extLst>
      <p:ext uri="{BB962C8B-B14F-4D97-AF65-F5344CB8AC3E}">
        <p14:creationId xmlns:p14="http://schemas.microsoft.com/office/powerpoint/2010/main" val="2371138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lvl1pPr>
              <a:defRPr sz="2400" baseline="0"/>
            </a:lvl1pPr>
            <a:lvl2pPr>
              <a:defRPr sz="2200" baseline="0"/>
            </a:lvl2pPr>
            <a:lvl3pPr>
              <a:defRPr sz="2000" baseline="0"/>
            </a:lvl3pPr>
            <a:lvl4pPr>
              <a:defRPr sz="1800" baseline="0"/>
            </a:lvl4pPr>
            <a:lvl5pPr>
              <a:defRPr sz="1600" baseline="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10/15/2023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493706"/>
            <a:ext cx="8915399" cy="2262781"/>
          </a:xfrm>
        </p:spPr>
        <p:txBody>
          <a:bodyPr/>
          <a:lstStyle/>
          <a:p>
            <a:r>
              <a:rPr lang="en-US" b="1" dirty="0" smtClean="0"/>
              <a:t>The Art of Communications</a:t>
            </a:r>
            <a:endParaRPr lang="en-US" b="1" dirty="0"/>
          </a:p>
        </p:txBody>
      </p:sp>
      <p:sp>
        <p:nvSpPr>
          <p:cNvPr id="3" name="Subtitle 2"/>
          <p:cNvSpPr>
            <a:spLocks noGrp="1"/>
          </p:cNvSpPr>
          <p:nvPr>
            <p:ph type="subTitle" idx="1"/>
          </p:nvPr>
        </p:nvSpPr>
        <p:spPr>
          <a:xfrm>
            <a:off x="2434975" y="3441843"/>
            <a:ext cx="9069637" cy="2311684"/>
          </a:xfrm>
        </p:spPr>
        <p:txBody>
          <a:bodyPr>
            <a:normAutofit/>
          </a:bodyPr>
          <a:lstStyle/>
          <a:p>
            <a:r>
              <a:rPr lang="en-US" sz="3200" dirty="0" smtClean="0"/>
              <a:t>Session 2 – Preparing for Marriage</a:t>
            </a:r>
          </a:p>
          <a:p>
            <a:endParaRPr lang="en-US" sz="2400" dirty="0" smtClean="0"/>
          </a:p>
          <a:p>
            <a:r>
              <a:rPr lang="en-US" sz="2400" dirty="0" smtClean="0"/>
              <a:t>http</a:t>
            </a:r>
            <a:r>
              <a:rPr lang="en-US" sz="2400" dirty="0"/>
              <a:t>://markrobnett.com/MarriagePreparation</a:t>
            </a:r>
          </a:p>
        </p:txBody>
      </p:sp>
    </p:spTree>
    <p:extLst>
      <p:ext uri="{BB962C8B-B14F-4D97-AF65-F5344CB8AC3E}">
        <p14:creationId xmlns:p14="http://schemas.microsoft.com/office/powerpoint/2010/main" val="2446364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904999" y="137707"/>
            <a:ext cx="9585593" cy="1371600"/>
          </a:xfrm>
        </p:spPr>
        <p:txBody>
          <a:bodyPr>
            <a:normAutofit/>
          </a:bodyPr>
          <a:lstStyle/>
          <a:p>
            <a:r>
              <a:rPr lang="en-US" altLang="en-US" b="1" u="sng" dirty="0" smtClean="0"/>
              <a:t>Which is your biggest speaking problem?</a:t>
            </a:r>
            <a:endParaRPr lang="en-US" altLang="en-US" b="1" u="sng" dirty="0"/>
          </a:p>
        </p:txBody>
      </p:sp>
      <p:sp>
        <p:nvSpPr>
          <p:cNvPr id="3" name="Content Placeholder 2"/>
          <p:cNvSpPr>
            <a:spLocks noGrp="1"/>
          </p:cNvSpPr>
          <p:nvPr>
            <p:ph idx="1"/>
          </p:nvPr>
        </p:nvSpPr>
        <p:spPr>
          <a:xfrm>
            <a:off x="1904998" y="1002535"/>
            <a:ext cx="9176983" cy="5261787"/>
          </a:xfrm>
        </p:spPr>
        <p:txBody>
          <a:bodyPr>
            <a:normAutofit fontScale="92500" lnSpcReduction="20000"/>
          </a:bodyPr>
          <a:lstStyle/>
          <a:p>
            <a:pPr marL="514350" indent="-514350">
              <a:spcBef>
                <a:spcPts val="600"/>
              </a:spcBef>
              <a:spcAft>
                <a:spcPts val="1800"/>
              </a:spcAft>
              <a:buFont typeface="+mj-lt"/>
              <a:buAutoNum type="alphaUcPeriod"/>
              <a:defRPr/>
            </a:pPr>
            <a:r>
              <a:rPr lang="en-US" sz="2800" b="1" dirty="0"/>
              <a:t>Relationships</a:t>
            </a:r>
            <a:r>
              <a:rPr lang="en-US" sz="2800" dirty="0"/>
              <a:t>: We don’t say what we </a:t>
            </a:r>
            <a:r>
              <a:rPr lang="en-US" sz="2800" dirty="0" smtClean="0"/>
              <a:t>think; </a:t>
            </a:r>
            <a:r>
              <a:rPr lang="en-US" sz="2800" dirty="0"/>
              <a:t>we say what the other person wants to hear</a:t>
            </a:r>
            <a:r>
              <a:rPr lang="en-US" sz="2800" dirty="0" smtClean="0"/>
              <a:t>.</a:t>
            </a:r>
            <a:endParaRPr lang="en-US" altLang="zh-CN" sz="2800" dirty="0"/>
          </a:p>
          <a:p>
            <a:pPr marL="514350" indent="-514350">
              <a:spcBef>
                <a:spcPts val="600"/>
              </a:spcBef>
              <a:spcAft>
                <a:spcPts val="1800"/>
              </a:spcAft>
              <a:buFont typeface="+mj-lt"/>
              <a:buAutoNum type="alphaUcPeriod"/>
              <a:defRPr/>
            </a:pPr>
            <a:r>
              <a:rPr lang="en-US" sz="2800" b="1" dirty="0"/>
              <a:t>Fear</a:t>
            </a:r>
            <a:r>
              <a:rPr lang="en-US" sz="2800" dirty="0"/>
              <a:t>: We are afraid that we will sound stupid or be misunderstood, so we remain quiet.  Perhaps we fear being hurt or betrayed</a:t>
            </a:r>
            <a:r>
              <a:rPr lang="en-US" sz="2800" dirty="0" smtClean="0"/>
              <a:t>. </a:t>
            </a:r>
          </a:p>
          <a:p>
            <a:pPr marL="514350" indent="-514350">
              <a:spcBef>
                <a:spcPts val="600"/>
              </a:spcBef>
              <a:spcAft>
                <a:spcPts val="1800"/>
              </a:spcAft>
              <a:buFont typeface="+mj-lt"/>
              <a:buAutoNum type="alphaUcPeriod"/>
              <a:defRPr/>
            </a:pPr>
            <a:r>
              <a:rPr lang="en-US" altLang="zh-CN" sz="2800" b="1" dirty="0" smtClean="0"/>
              <a:t>Too </a:t>
            </a:r>
            <a:r>
              <a:rPr lang="en-US" altLang="zh-CN" sz="2800" b="1" dirty="0"/>
              <a:t>much</a:t>
            </a:r>
            <a:r>
              <a:rPr lang="en-US" altLang="zh-CN" sz="2800" dirty="0"/>
              <a:t>: We talk all of the time and fail to listen to </a:t>
            </a:r>
            <a:r>
              <a:rPr lang="en-US" altLang="zh-CN" sz="2800" dirty="0" smtClean="0"/>
              <a:t>others.</a:t>
            </a:r>
            <a:endParaRPr lang="en-US" altLang="zh-CN" sz="2800" dirty="0"/>
          </a:p>
          <a:p>
            <a:pPr marL="514350" indent="-514350">
              <a:spcBef>
                <a:spcPts val="600"/>
              </a:spcBef>
              <a:spcAft>
                <a:spcPts val="1800"/>
              </a:spcAft>
              <a:buFont typeface="+mj-lt"/>
              <a:buAutoNum type="alphaUcPeriod"/>
              <a:defRPr/>
            </a:pPr>
            <a:r>
              <a:rPr lang="en-US" altLang="zh-CN" sz="2800" b="1" dirty="0"/>
              <a:t>Surface Level: </a:t>
            </a:r>
            <a:r>
              <a:rPr lang="en-US" altLang="zh-CN" sz="2800" dirty="0"/>
              <a:t>We only talk about practical things but never share what is really in our </a:t>
            </a:r>
            <a:r>
              <a:rPr lang="en-US" altLang="zh-CN" sz="2800" dirty="0" smtClean="0"/>
              <a:t>heart</a:t>
            </a:r>
          </a:p>
          <a:p>
            <a:pPr marL="0" indent="0">
              <a:spcBef>
                <a:spcPts val="600"/>
              </a:spcBef>
              <a:spcAft>
                <a:spcPts val="1800"/>
              </a:spcAft>
              <a:buNone/>
              <a:defRPr/>
            </a:pPr>
            <a:r>
              <a:rPr lang="en-US" sz="3500" b="1" u="sng" dirty="0" smtClean="0"/>
              <a:t>Is it difficult </a:t>
            </a:r>
            <a:r>
              <a:rPr lang="en-US" sz="3500" b="1" u="sng" dirty="0"/>
              <a:t>(or easy) </a:t>
            </a:r>
            <a:r>
              <a:rPr lang="en-US" sz="3500" b="1" u="sng" dirty="0" smtClean="0"/>
              <a:t>to </a:t>
            </a:r>
            <a:r>
              <a:rPr lang="en-US" sz="3500" b="1" u="sng" dirty="0"/>
              <a:t>talk about your inner thoughts, attitudes, and </a:t>
            </a:r>
            <a:r>
              <a:rPr lang="en-US" sz="3500" b="1" u="sng" dirty="0" smtClean="0"/>
              <a:t>emotions?</a:t>
            </a:r>
            <a:endParaRPr lang="en-US" sz="3500" b="1" u="sng" dirty="0"/>
          </a:p>
        </p:txBody>
      </p:sp>
    </p:spTree>
    <p:extLst>
      <p:ext uri="{BB962C8B-B14F-4D97-AF65-F5344CB8AC3E}">
        <p14:creationId xmlns:p14="http://schemas.microsoft.com/office/powerpoint/2010/main" val="12774606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36200"/>
          </a:xfrm>
        </p:spPr>
        <p:txBody>
          <a:bodyPr/>
          <a:lstStyle/>
          <a:p>
            <a:r>
              <a:rPr lang="en-US" b="1" u="sng" dirty="0" smtClean="0"/>
              <a:t>Some Thoughts about Listening</a:t>
            </a:r>
            <a:endParaRPr lang="en-US" b="1" u="sng" dirty="0"/>
          </a:p>
        </p:txBody>
      </p:sp>
      <p:sp>
        <p:nvSpPr>
          <p:cNvPr id="3" name="Content Placeholder 2"/>
          <p:cNvSpPr>
            <a:spLocks noGrp="1"/>
          </p:cNvSpPr>
          <p:nvPr>
            <p:ph idx="1"/>
          </p:nvPr>
        </p:nvSpPr>
        <p:spPr>
          <a:xfrm>
            <a:off x="2415654" y="1555845"/>
            <a:ext cx="9088958" cy="4995080"/>
          </a:xfrm>
        </p:spPr>
        <p:txBody>
          <a:bodyPr>
            <a:normAutofit lnSpcReduction="10000"/>
          </a:bodyPr>
          <a:lstStyle/>
          <a:p>
            <a:pPr>
              <a:spcAft>
                <a:spcPts val="1200"/>
              </a:spcAft>
            </a:pPr>
            <a:r>
              <a:rPr lang="en-US" dirty="0" smtClean="0"/>
              <a:t>Listening is one of the most important skills to learn for a strong marriage.</a:t>
            </a:r>
          </a:p>
          <a:p>
            <a:pPr>
              <a:spcAft>
                <a:spcPts val="1200"/>
              </a:spcAft>
            </a:pPr>
            <a:r>
              <a:rPr lang="en-US" dirty="0" smtClean="0"/>
              <a:t>Careful listening has the power to make your spouse feel loved and valued.</a:t>
            </a:r>
          </a:p>
          <a:p>
            <a:pPr>
              <a:spcAft>
                <a:spcPts val="1200"/>
              </a:spcAft>
            </a:pPr>
            <a:r>
              <a:rPr lang="en-US" dirty="0" smtClean="0"/>
              <a:t>Good questions lead to deeper conversations.</a:t>
            </a:r>
          </a:p>
          <a:p>
            <a:pPr>
              <a:spcAft>
                <a:spcPts val="1200"/>
              </a:spcAft>
            </a:pPr>
            <a:r>
              <a:rPr lang="en-US" dirty="0"/>
              <a:t>“My dear brothers and sisters, take note of this: Everyone should be quick to listen, slow to speak and slow to become angry</a:t>
            </a:r>
            <a:r>
              <a:rPr lang="en-US" dirty="0" smtClean="0"/>
              <a:t>,”  James 1:19</a:t>
            </a:r>
          </a:p>
          <a:p>
            <a:pPr>
              <a:spcAft>
                <a:spcPts val="1200"/>
              </a:spcAft>
            </a:pPr>
            <a:r>
              <a:rPr lang="en-US" dirty="0"/>
              <a:t>“To answer before </a:t>
            </a:r>
            <a:r>
              <a:rPr lang="en-US" dirty="0" smtClean="0"/>
              <a:t>listening – that is </a:t>
            </a:r>
            <a:r>
              <a:rPr lang="en-US" dirty="0"/>
              <a:t>folly and shame</a:t>
            </a:r>
            <a:r>
              <a:rPr lang="en-US" dirty="0" smtClean="0"/>
              <a:t>.”  Proverbs 18:13</a:t>
            </a:r>
          </a:p>
          <a:p>
            <a:pPr>
              <a:spcAft>
                <a:spcPts val="1200"/>
              </a:spcAft>
            </a:pPr>
            <a:endParaRPr lang="en-US" dirty="0"/>
          </a:p>
        </p:txBody>
      </p:sp>
    </p:spTree>
    <p:extLst>
      <p:ext uri="{BB962C8B-B14F-4D97-AF65-F5344CB8AC3E}">
        <p14:creationId xmlns:p14="http://schemas.microsoft.com/office/powerpoint/2010/main" val="2476040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1143000"/>
          </a:xfrm>
        </p:spPr>
        <p:txBody>
          <a:bodyPr>
            <a:normAutofit fontScale="90000"/>
          </a:bodyPr>
          <a:lstStyle/>
          <a:p>
            <a:r>
              <a:rPr lang="en-US" sz="4000" b="1" u="sng" dirty="0"/>
              <a:t>“Focused Listening” is Affected by:</a:t>
            </a:r>
            <a:br>
              <a:rPr lang="en-US" sz="4000" b="1" u="sng" dirty="0"/>
            </a:br>
            <a:r>
              <a:rPr lang="zh-CN" altLang="en-US" sz="4000" b="1" u="sng" dirty="0"/>
              <a:t>“专注倾听”受以下因素影响：</a:t>
            </a:r>
            <a:endParaRPr lang="en-US" sz="4000" b="1" u="sng" dirty="0"/>
          </a:p>
        </p:txBody>
      </p:sp>
      <p:sp>
        <p:nvSpPr>
          <p:cNvPr id="3" name="Content Placeholder 2"/>
          <p:cNvSpPr>
            <a:spLocks noGrp="1"/>
          </p:cNvSpPr>
          <p:nvPr>
            <p:ph idx="1"/>
          </p:nvPr>
        </p:nvSpPr>
        <p:spPr>
          <a:xfrm>
            <a:off x="1676400" y="1531960"/>
            <a:ext cx="8839200" cy="5257800"/>
          </a:xfrm>
        </p:spPr>
        <p:txBody>
          <a:bodyPr/>
          <a:lstStyle/>
          <a:p>
            <a:r>
              <a:rPr lang="en-US" sz="2800" dirty="0" smtClean="0"/>
              <a:t> Distractions  </a:t>
            </a:r>
            <a:r>
              <a:rPr lang="zh-CN" altLang="en-US" sz="2800" dirty="0" smtClean="0"/>
              <a:t>分</a:t>
            </a:r>
            <a:r>
              <a:rPr lang="zh-CN" altLang="en-US" sz="2800" dirty="0"/>
              <a:t>心</a:t>
            </a:r>
            <a:endParaRPr lang="en-US" sz="2800" dirty="0"/>
          </a:p>
          <a:p>
            <a:pPr lvl="1">
              <a:buFont typeface="Wingdings" panose="05000000000000000000" pitchFamily="2" charset="2"/>
              <a:buChar char="Ø"/>
            </a:pPr>
            <a:r>
              <a:rPr lang="en-US" sz="2400" dirty="0"/>
              <a:t>Busyness – not making time for each other</a:t>
            </a:r>
          </a:p>
          <a:p>
            <a:pPr marL="457200" lvl="1" indent="0">
              <a:buNone/>
            </a:pPr>
            <a:r>
              <a:rPr lang="en-US" altLang="zh-CN" sz="2400" dirty="0"/>
              <a:t>  </a:t>
            </a:r>
            <a:r>
              <a:rPr lang="zh-CN" altLang="en-US" sz="2400" dirty="0"/>
              <a:t>忙碌</a:t>
            </a:r>
            <a:r>
              <a:rPr lang="en-US" altLang="zh-CN" sz="2400" dirty="0"/>
              <a:t>—</a:t>
            </a:r>
            <a:r>
              <a:rPr lang="zh-CN" altLang="en-US" sz="2400" dirty="0"/>
              <a:t>没有为对方腾出时间</a:t>
            </a:r>
            <a:endParaRPr lang="en-US" sz="2400" dirty="0"/>
          </a:p>
          <a:p>
            <a:pPr lvl="1">
              <a:buFont typeface="Wingdings" panose="05000000000000000000" pitchFamily="2" charset="2"/>
              <a:buChar char="Ø"/>
            </a:pPr>
            <a:r>
              <a:rPr lang="en-US" sz="2400" dirty="0"/>
              <a:t>Mobile phones and </a:t>
            </a:r>
            <a:r>
              <a:rPr lang="en-US" sz="2400" dirty="0" smtClean="0"/>
              <a:t>messaging  </a:t>
            </a:r>
            <a:r>
              <a:rPr lang="zh-CN" altLang="en-US" sz="2400" dirty="0" smtClean="0"/>
              <a:t>手</a:t>
            </a:r>
            <a:r>
              <a:rPr lang="zh-CN" altLang="en-US" sz="2400" dirty="0"/>
              <a:t>机和消</a:t>
            </a:r>
            <a:r>
              <a:rPr lang="zh-CN" altLang="en-US" sz="2400" dirty="0" smtClean="0"/>
              <a:t>息</a:t>
            </a:r>
            <a:endParaRPr lang="en-US" altLang="zh-CN" sz="2400" dirty="0" smtClean="0"/>
          </a:p>
          <a:p>
            <a:pPr lvl="1">
              <a:buFont typeface="Wingdings" panose="05000000000000000000" pitchFamily="2" charset="2"/>
              <a:buChar char="Ø"/>
            </a:pPr>
            <a:r>
              <a:rPr lang="en-US" sz="2400" dirty="0" smtClean="0"/>
              <a:t>Thinking about what we will say next</a:t>
            </a:r>
            <a:endParaRPr lang="en-US" sz="2400" dirty="0"/>
          </a:p>
          <a:p>
            <a:pPr>
              <a:spcBef>
                <a:spcPts val="2400"/>
              </a:spcBef>
            </a:pPr>
            <a:r>
              <a:rPr lang="en-US" sz="2800" dirty="0" smtClean="0"/>
              <a:t> Mental Filters  </a:t>
            </a:r>
            <a:r>
              <a:rPr lang="zh-CN" altLang="en-US" sz="2800" dirty="0" smtClean="0"/>
              <a:t>过</a:t>
            </a:r>
            <a:r>
              <a:rPr lang="zh-CN" altLang="en-US" sz="2800" dirty="0"/>
              <a:t>滤</a:t>
            </a:r>
            <a:endParaRPr lang="en-US" sz="2800" dirty="0"/>
          </a:p>
          <a:p>
            <a:pPr lvl="1">
              <a:buFont typeface="Wingdings" panose="05000000000000000000" pitchFamily="2" charset="2"/>
              <a:buChar char="Ø"/>
            </a:pPr>
            <a:r>
              <a:rPr lang="en-US" sz="2400" dirty="0"/>
              <a:t>Our attitudes, prejudices, and memories</a:t>
            </a:r>
          </a:p>
          <a:p>
            <a:pPr marL="457200" lvl="1" indent="0">
              <a:buNone/>
            </a:pPr>
            <a:r>
              <a:rPr lang="en-US" altLang="zh-CN" sz="2400" dirty="0"/>
              <a:t> </a:t>
            </a:r>
            <a:r>
              <a:rPr lang="zh-CN" altLang="en-US" sz="2400" dirty="0"/>
              <a:t>我们的态度、偏见和记忆</a:t>
            </a:r>
            <a:endParaRPr lang="en-US" sz="2400" dirty="0"/>
          </a:p>
          <a:p>
            <a:pPr lvl="1">
              <a:buFont typeface="Wingdings" panose="05000000000000000000" pitchFamily="2" charset="2"/>
              <a:buChar char="Ø"/>
            </a:pPr>
            <a:r>
              <a:rPr lang="en-US" sz="2400" dirty="0" smtClean="0"/>
              <a:t>We stop </a:t>
            </a:r>
            <a:r>
              <a:rPr lang="en-US" sz="2400" dirty="0"/>
              <a:t>listening and start daydreaming</a:t>
            </a:r>
          </a:p>
          <a:p>
            <a:pPr marL="457200" lvl="1" indent="0">
              <a:buNone/>
            </a:pPr>
            <a:r>
              <a:rPr lang="en-US" altLang="zh-CN" sz="2400" dirty="0"/>
              <a:t> </a:t>
            </a:r>
            <a:r>
              <a:rPr lang="zh-CN" altLang="en-US" sz="2400" dirty="0"/>
              <a:t>缺乏兴趣</a:t>
            </a:r>
            <a:r>
              <a:rPr lang="en-US" altLang="zh-CN" sz="2400" dirty="0"/>
              <a:t>—</a:t>
            </a:r>
            <a:r>
              <a:rPr lang="zh-CN" altLang="en-US" sz="2400" dirty="0"/>
              <a:t>停止倾听并开始做白日</a:t>
            </a:r>
            <a:r>
              <a:rPr lang="zh-CN" altLang="en-US" sz="2400" dirty="0" smtClean="0"/>
              <a:t>梦</a:t>
            </a:r>
            <a:endParaRPr lang="en-US" sz="2800" dirty="0"/>
          </a:p>
        </p:txBody>
      </p:sp>
    </p:spTree>
    <p:extLst>
      <p:ext uri="{BB962C8B-B14F-4D97-AF65-F5344CB8AC3E}">
        <p14:creationId xmlns:p14="http://schemas.microsoft.com/office/powerpoint/2010/main" val="291066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wipe(left)">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left)">
                                      <p:cBhvr>
                                        <p:cTn id="43" dur="500"/>
                                        <p:tgtEl>
                                          <p:spTgt spid="3">
                                            <p:txEl>
                                              <p:pRg st="8" end="8"/>
                                            </p:txEl>
                                          </p:spTgt>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wipe(left)">
                                      <p:cBhvr>
                                        <p:cTn id="4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815151" y="1637731"/>
            <a:ext cx="9212239" cy="4770537"/>
          </a:xfrm>
          <a:prstGeom prst="rect">
            <a:avLst/>
          </a:prstGeom>
          <a:noFill/>
        </p:spPr>
        <p:txBody>
          <a:bodyPr wrap="square" rtlCol="0">
            <a:spAutoFit/>
          </a:bodyPr>
          <a:lstStyle/>
          <a:p>
            <a:pPr lvl="1">
              <a:buFont typeface="Wingdings" panose="05000000000000000000" pitchFamily="2" charset="2"/>
              <a:buChar char="Ø"/>
            </a:pPr>
            <a:r>
              <a:rPr lang="en-US" altLang="zh-CN" sz="3200" dirty="0" smtClean="0"/>
              <a:t> Interrupting </a:t>
            </a:r>
            <a:r>
              <a:rPr lang="en-US" altLang="zh-CN" sz="3200" dirty="0"/>
              <a:t>–  assume that we know what will be </a:t>
            </a:r>
            <a:r>
              <a:rPr lang="en-US" altLang="zh-CN" sz="3200" dirty="0" smtClean="0"/>
              <a:t>said</a:t>
            </a:r>
          </a:p>
          <a:p>
            <a:pPr lvl="1">
              <a:spcAft>
                <a:spcPts val="1800"/>
              </a:spcAft>
            </a:pPr>
            <a:r>
              <a:rPr lang="zh-CN" altLang="en-US" sz="3200" dirty="0" smtClean="0"/>
              <a:t>打</a:t>
            </a:r>
            <a:r>
              <a:rPr lang="zh-CN" altLang="en-US" sz="3200" dirty="0"/>
              <a:t>断</a:t>
            </a:r>
            <a:r>
              <a:rPr lang="en-US" altLang="zh-CN" sz="3200" dirty="0"/>
              <a:t>—</a:t>
            </a:r>
            <a:r>
              <a:rPr lang="zh-CN" altLang="en-US" sz="3200" dirty="0"/>
              <a:t>假设我们知道将会说什么</a:t>
            </a:r>
            <a:endParaRPr lang="en-US" altLang="zh-CN" sz="3200" dirty="0"/>
          </a:p>
          <a:p>
            <a:pPr lvl="1">
              <a:buFont typeface="Wingdings" panose="05000000000000000000" pitchFamily="2" charset="2"/>
              <a:buChar char="Ø"/>
            </a:pPr>
            <a:r>
              <a:rPr lang="en-US" altLang="zh-CN" sz="3200" dirty="0" smtClean="0"/>
              <a:t> Giving </a:t>
            </a:r>
            <a:r>
              <a:rPr lang="en-US" altLang="zh-CN" sz="3200" dirty="0"/>
              <a:t>advice – solving </a:t>
            </a:r>
            <a:r>
              <a:rPr lang="en-US" altLang="zh-CN" sz="3200" dirty="0" smtClean="0"/>
              <a:t>“the problem”</a:t>
            </a:r>
            <a:endParaRPr lang="en-US" altLang="zh-CN" sz="3200" dirty="0"/>
          </a:p>
          <a:p>
            <a:pPr lvl="1">
              <a:spcAft>
                <a:spcPts val="1800"/>
              </a:spcAft>
            </a:pPr>
            <a:r>
              <a:rPr lang="zh-CN" altLang="en-US" sz="3200" dirty="0"/>
              <a:t>给出建议</a:t>
            </a:r>
            <a:r>
              <a:rPr lang="en-US" altLang="zh-CN" sz="3200" dirty="0"/>
              <a:t>—</a:t>
            </a:r>
            <a:r>
              <a:rPr lang="zh-CN" altLang="en-US" sz="3200" dirty="0"/>
              <a:t>解决问题</a:t>
            </a:r>
            <a:endParaRPr lang="en-US" altLang="zh-CN" sz="3200" dirty="0"/>
          </a:p>
          <a:p>
            <a:pPr lvl="1">
              <a:buFont typeface="Wingdings" panose="05000000000000000000" pitchFamily="2" charset="2"/>
              <a:buChar char="Ø"/>
            </a:pPr>
            <a:r>
              <a:rPr lang="en-US" altLang="zh-CN" sz="3200" dirty="0" smtClean="0"/>
              <a:t> Changing </a:t>
            </a:r>
            <a:r>
              <a:rPr lang="en-US" altLang="zh-CN" sz="3200" dirty="0"/>
              <a:t>the subject – taking over the conversation</a:t>
            </a:r>
          </a:p>
          <a:p>
            <a:pPr lvl="1"/>
            <a:r>
              <a:rPr lang="zh-CN" altLang="en-US" sz="3200" dirty="0"/>
              <a:t>转移话题</a:t>
            </a:r>
            <a:r>
              <a:rPr lang="en-US" altLang="zh-CN" sz="3200" dirty="0"/>
              <a:t>—</a:t>
            </a:r>
            <a:r>
              <a:rPr lang="zh-CN" altLang="en-US" sz="3200" dirty="0"/>
              <a:t>接管对话</a:t>
            </a:r>
            <a:endParaRPr lang="en-US" altLang="zh-CN" sz="3200" dirty="0"/>
          </a:p>
          <a:p>
            <a:endParaRPr lang="zh-CN" altLang="en-US" dirty="0"/>
          </a:p>
        </p:txBody>
      </p:sp>
      <p:sp>
        <p:nvSpPr>
          <p:cNvPr id="3" name="Title 1"/>
          <p:cNvSpPr txBox="1">
            <a:spLocks/>
          </p:cNvSpPr>
          <p:nvPr/>
        </p:nvSpPr>
        <p:spPr>
          <a:xfrm>
            <a:off x="1981199" y="76200"/>
            <a:ext cx="9714931" cy="11430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000" b="1" u="sng" dirty="0"/>
              <a:t>“Focused Listening” is Affected by:</a:t>
            </a:r>
            <a:br>
              <a:rPr lang="en-US" sz="4000" b="1" u="sng" dirty="0"/>
            </a:br>
            <a:r>
              <a:rPr lang="zh-CN" altLang="en-US" sz="4000" b="1" u="sng" dirty="0"/>
              <a:t>“专注倾听”受以下因素影响：</a:t>
            </a:r>
            <a:endParaRPr lang="en-US" sz="4000" b="1" u="sng" dirty="0"/>
          </a:p>
        </p:txBody>
      </p:sp>
    </p:spTree>
    <p:extLst>
      <p:ext uri="{BB962C8B-B14F-4D97-AF65-F5344CB8AC3E}">
        <p14:creationId xmlns:p14="http://schemas.microsoft.com/office/powerpoint/2010/main" val="3969264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left)">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left)">
                                      <p:cBhvr>
                                        <p:cTn id="15" dur="500"/>
                                        <p:tgtEl>
                                          <p:spTgt spid="2">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wipe(left)">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wipe(left)">
                                      <p:cBhvr>
                                        <p:cTn id="23" dur="500"/>
                                        <p:tgtEl>
                                          <p:spTgt spid="2">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wipe(left)">
                                      <p:cBhvr>
                                        <p:cTn id="2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209" y="553876"/>
            <a:ext cx="9608023" cy="1143000"/>
          </a:xfrm>
        </p:spPr>
        <p:txBody>
          <a:bodyPr>
            <a:normAutofit fontScale="90000"/>
          </a:bodyPr>
          <a:lstStyle/>
          <a:p>
            <a:r>
              <a:rPr lang="en-US" sz="4000" b="1" u="sng" dirty="0" smtClean="0"/>
              <a:t>Which of these your listening problem?</a:t>
            </a:r>
            <a:endParaRPr lang="en-US" sz="4000" b="1" u="sng" dirty="0"/>
          </a:p>
        </p:txBody>
      </p:sp>
      <p:sp>
        <p:nvSpPr>
          <p:cNvPr id="3" name="Content Placeholder 2"/>
          <p:cNvSpPr>
            <a:spLocks noGrp="1"/>
          </p:cNvSpPr>
          <p:nvPr>
            <p:ph idx="1"/>
          </p:nvPr>
        </p:nvSpPr>
        <p:spPr>
          <a:xfrm>
            <a:off x="1676400" y="1531960"/>
            <a:ext cx="9333470" cy="5257800"/>
          </a:xfrm>
        </p:spPr>
        <p:txBody>
          <a:bodyPr>
            <a:normAutofit/>
          </a:bodyPr>
          <a:lstStyle/>
          <a:p>
            <a:pPr marL="514350" indent="-514350">
              <a:spcBef>
                <a:spcPts val="600"/>
              </a:spcBef>
              <a:spcAft>
                <a:spcPts val="1200"/>
              </a:spcAft>
              <a:buFont typeface="+mj-lt"/>
              <a:buAutoNum type="arabicPeriod"/>
            </a:pPr>
            <a:r>
              <a:rPr lang="en-US" sz="2800" dirty="0" smtClean="0"/>
              <a:t> Distractions  </a:t>
            </a:r>
            <a:r>
              <a:rPr lang="zh-CN" altLang="en-US" sz="2800" dirty="0" smtClean="0"/>
              <a:t>分心</a:t>
            </a:r>
            <a:r>
              <a:rPr lang="en-US" altLang="zh-CN" sz="2800" dirty="0" smtClean="0"/>
              <a:t>: </a:t>
            </a:r>
            <a:r>
              <a:rPr lang="en-US" dirty="0" smtClean="0"/>
              <a:t>Busyness (</a:t>
            </a:r>
            <a:r>
              <a:rPr lang="zh-CN" altLang="en-US" dirty="0" smtClean="0"/>
              <a:t>忙碌</a:t>
            </a:r>
            <a:r>
              <a:rPr lang="en-US" altLang="zh-CN" dirty="0" smtClean="0"/>
              <a:t>); </a:t>
            </a:r>
            <a:r>
              <a:rPr lang="en-US" dirty="0" smtClean="0"/>
              <a:t>Mobile </a:t>
            </a:r>
            <a:r>
              <a:rPr lang="en-US" dirty="0"/>
              <a:t>phones and </a:t>
            </a:r>
            <a:r>
              <a:rPr lang="en-US" dirty="0" smtClean="0"/>
              <a:t>messaging  (</a:t>
            </a:r>
            <a:r>
              <a:rPr lang="zh-CN" altLang="en-US" dirty="0" smtClean="0"/>
              <a:t>手</a:t>
            </a:r>
            <a:r>
              <a:rPr lang="zh-CN" altLang="en-US" dirty="0"/>
              <a:t>机和消</a:t>
            </a:r>
            <a:r>
              <a:rPr lang="zh-CN" altLang="en-US" dirty="0" smtClean="0"/>
              <a:t>息</a:t>
            </a:r>
            <a:r>
              <a:rPr lang="en-US" altLang="zh-CN" dirty="0" smtClean="0"/>
              <a:t>)</a:t>
            </a:r>
            <a:endParaRPr lang="en-US" sz="2800" dirty="0"/>
          </a:p>
          <a:p>
            <a:pPr marL="514350" indent="-514350">
              <a:spcBef>
                <a:spcPts val="600"/>
              </a:spcBef>
              <a:spcAft>
                <a:spcPts val="1200"/>
              </a:spcAft>
              <a:buFont typeface="+mj-lt"/>
              <a:buAutoNum type="arabicPeriod"/>
            </a:pPr>
            <a:r>
              <a:rPr lang="en-US" sz="2800" dirty="0" smtClean="0"/>
              <a:t> Mental Filters  </a:t>
            </a:r>
            <a:r>
              <a:rPr lang="zh-CN" altLang="en-US" sz="2800" dirty="0" smtClean="0"/>
              <a:t>过滤</a:t>
            </a:r>
            <a:r>
              <a:rPr lang="en-US" altLang="zh-CN" sz="2800" dirty="0" smtClean="0"/>
              <a:t>: </a:t>
            </a:r>
            <a:r>
              <a:rPr lang="en-US" dirty="0" smtClean="0"/>
              <a:t>attitudes</a:t>
            </a:r>
            <a:r>
              <a:rPr lang="en-US" dirty="0"/>
              <a:t>, prejudices, and </a:t>
            </a:r>
            <a:r>
              <a:rPr lang="en-US" dirty="0" smtClean="0"/>
              <a:t>memories (</a:t>
            </a:r>
            <a:r>
              <a:rPr lang="zh-CN" altLang="en-US" dirty="0" smtClean="0"/>
              <a:t>的</a:t>
            </a:r>
            <a:r>
              <a:rPr lang="zh-CN" altLang="en-US" dirty="0"/>
              <a:t>态度、偏见和记</a:t>
            </a:r>
            <a:r>
              <a:rPr lang="zh-CN" altLang="en-US" dirty="0" smtClean="0"/>
              <a:t>忆</a:t>
            </a:r>
            <a:r>
              <a:rPr lang="en-US" altLang="zh-CN" dirty="0" smtClean="0"/>
              <a:t>); </a:t>
            </a:r>
            <a:r>
              <a:rPr lang="en-US" dirty="0" smtClean="0"/>
              <a:t>Lack </a:t>
            </a:r>
            <a:r>
              <a:rPr lang="en-US" dirty="0"/>
              <a:t>of interest </a:t>
            </a:r>
            <a:r>
              <a:rPr lang="en-US" dirty="0" smtClean="0"/>
              <a:t>(</a:t>
            </a:r>
            <a:r>
              <a:rPr lang="zh-CN" altLang="en-US" dirty="0" smtClean="0"/>
              <a:t>缺</a:t>
            </a:r>
            <a:r>
              <a:rPr lang="zh-CN" altLang="en-US" dirty="0"/>
              <a:t>乏兴</a:t>
            </a:r>
            <a:r>
              <a:rPr lang="zh-CN" altLang="en-US" dirty="0" smtClean="0"/>
              <a:t>趣</a:t>
            </a:r>
            <a:r>
              <a:rPr lang="en-US" altLang="zh-CN" dirty="0" smtClean="0"/>
              <a:t>)</a:t>
            </a:r>
          </a:p>
          <a:p>
            <a:pPr marL="514350" indent="-514350">
              <a:spcBef>
                <a:spcPts val="600"/>
              </a:spcBef>
              <a:spcAft>
                <a:spcPts val="1200"/>
              </a:spcAft>
              <a:buFont typeface="+mj-lt"/>
              <a:buAutoNum type="arabicPeriod"/>
            </a:pPr>
            <a:r>
              <a:rPr lang="en-US" altLang="zh-CN" sz="2800" dirty="0" smtClean="0"/>
              <a:t> Interrupting (</a:t>
            </a:r>
            <a:r>
              <a:rPr lang="zh-CN" altLang="en-US" sz="2800" dirty="0" smtClean="0"/>
              <a:t>打断</a:t>
            </a:r>
            <a:r>
              <a:rPr lang="en-US" altLang="zh-CN" sz="2800" dirty="0" smtClean="0"/>
              <a:t>)</a:t>
            </a:r>
          </a:p>
          <a:p>
            <a:pPr marL="514350" indent="-514350">
              <a:spcBef>
                <a:spcPts val="600"/>
              </a:spcBef>
              <a:spcAft>
                <a:spcPts val="1200"/>
              </a:spcAft>
              <a:buFont typeface="+mj-lt"/>
              <a:buAutoNum type="arabicPeriod"/>
            </a:pPr>
            <a:r>
              <a:rPr lang="en-US" altLang="zh-CN" sz="2800" dirty="0" smtClean="0"/>
              <a:t> Giving </a:t>
            </a:r>
            <a:r>
              <a:rPr lang="en-US" altLang="zh-CN" sz="2800" dirty="0"/>
              <a:t>advice </a:t>
            </a:r>
            <a:r>
              <a:rPr lang="en-US" altLang="zh-CN" sz="2800" dirty="0" smtClean="0"/>
              <a:t>(</a:t>
            </a:r>
            <a:r>
              <a:rPr lang="zh-CN" altLang="en-US" sz="2800" dirty="0" smtClean="0"/>
              <a:t>给</a:t>
            </a:r>
            <a:r>
              <a:rPr lang="zh-CN" altLang="en-US" sz="2800" dirty="0"/>
              <a:t>出建</a:t>
            </a:r>
            <a:r>
              <a:rPr lang="zh-CN" altLang="en-US" sz="2800" dirty="0" smtClean="0"/>
              <a:t>议</a:t>
            </a:r>
            <a:r>
              <a:rPr lang="en-US" altLang="zh-CN" sz="2800" dirty="0" smtClean="0"/>
              <a:t>)</a:t>
            </a:r>
          </a:p>
          <a:p>
            <a:pPr marL="514350" indent="-514350">
              <a:spcBef>
                <a:spcPts val="600"/>
              </a:spcBef>
              <a:spcAft>
                <a:spcPts val="1200"/>
              </a:spcAft>
              <a:buFont typeface="+mj-lt"/>
              <a:buAutoNum type="arabicPeriod"/>
            </a:pPr>
            <a:r>
              <a:rPr lang="en-US" altLang="zh-CN" sz="2800" dirty="0" smtClean="0"/>
              <a:t> Changing </a:t>
            </a:r>
            <a:r>
              <a:rPr lang="en-US" altLang="zh-CN" sz="2800" dirty="0"/>
              <a:t>the subject </a:t>
            </a:r>
            <a:r>
              <a:rPr lang="en-US" altLang="zh-CN" sz="2800" dirty="0" smtClean="0"/>
              <a:t>(</a:t>
            </a:r>
            <a:r>
              <a:rPr lang="zh-CN" altLang="en-US" sz="2800" dirty="0" smtClean="0"/>
              <a:t>转</a:t>
            </a:r>
            <a:r>
              <a:rPr lang="zh-CN" altLang="en-US" sz="2800" dirty="0"/>
              <a:t>移话</a:t>
            </a:r>
            <a:r>
              <a:rPr lang="zh-CN" altLang="en-US" sz="2800" dirty="0" smtClean="0"/>
              <a:t>题</a:t>
            </a:r>
            <a:r>
              <a:rPr lang="en-US" altLang="zh-CN" sz="2800" dirty="0" smtClean="0"/>
              <a:t>)</a:t>
            </a:r>
          </a:p>
          <a:p>
            <a:pPr marL="0" indent="0">
              <a:spcBef>
                <a:spcPts val="1800"/>
              </a:spcBef>
              <a:spcAft>
                <a:spcPts val="1200"/>
              </a:spcAft>
              <a:buNone/>
            </a:pPr>
            <a:r>
              <a:rPr lang="en-US" altLang="zh-CN" dirty="0" smtClean="0">
                <a:latin typeface="Arial Black" panose="020B0A04020102020204" pitchFamily="34" charset="0"/>
              </a:rPr>
              <a:t>Think about this for a minute, share with your partner, and see if they agree. </a:t>
            </a:r>
            <a:endParaRPr lang="en-US" dirty="0">
              <a:latin typeface="Arial Black" panose="020B0A04020102020204" pitchFamily="34" charset="0"/>
            </a:endParaRPr>
          </a:p>
        </p:txBody>
      </p:sp>
    </p:spTree>
    <p:extLst>
      <p:ext uri="{BB962C8B-B14F-4D97-AF65-F5344CB8AC3E}">
        <p14:creationId xmlns:p14="http://schemas.microsoft.com/office/powerpoint/2010/main" val="291293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0"/>
            <a:ext cx="8350155" cy="1143000"/>
          </a:xfrm>
        </p:spPr>
        <p:txBody>
          <a:bodyPr>
            <a:normAutofit fontScale="90000"/>
          </a:bodyPr>
          <a:lstStyle/>
          <a:p>
            <a:r>
              <a:rPr lang="en-US" sz="4000" b="1" u="sng" dirty="0"/>
              <a:t>How to be a better listener?</a:t>
            </a:r>
            <a:br>
              <a:rPr lang="en-US" sz="4000" b="1" u="sng" dirty="0"/>
            </a:br>
            <a:r>
              <a:rPr lang="zh-CN" altLang="en-US" sz="4000" b="1" u="sng" dirty="0"/>
              <a:t>如何成为一个更好的倾听者？</a:t>
            </a:r>
            <a:endParaRPr lang="en-US" sz="4000" b="1" u="sng" dirty="0"/>
          </a:p>
        </p:txBody>
      </p:sp>
      <p:sp>
        <p:nvSpPr>
          <p:cNvPr id="3" name="Content Placeholder 2"/>
          <p:cNvSpPr>
            <a:spLocks noGrp="1"/>
          </p:cNvSpPr>
          <p:nvPr>
            <p:ph idx="1"/>
          </p:nvPr>
        </p:nvSpPr>
        <p:spPr>
          <a:xfrm>
            <a:off x="1752600" y="1371600"/>
            <a:ext cx="8686800" cy="5257800"/>
          </a:xfrm>
        </p:spPr>
        <p:txBody>
          <a:bodyPr>
            <a:normAutofit lnSpcReduction="10000"/>
          </a:bodyPr>
          <a:lstStyle/>
          <a:p>
            <a:pPr marL="514350" indent="-514350">
              <a:spcAft>
                <a:spcPts val="1200"/>
              </a:spcAft>
              <a:buFont typeface="+mj-lt"/>
              <a:buAutoNum type="arabicPeriod"/>
            </a:pPr>
            <a:r>
              <a:rPr lang="en-US" sz="2800" b="1" dirty="0"/>
              <a:t>Pay attention and do not interrupt</a:t>
            </a:r>
            <a:r>
              <a:rPr lang="en-US" sz="2800" dirty="0"/>
              <a:t>.  Allow your </a:t>
            </a:r>
            <a:r>
              <a:rPr lang="en-US" sz="2800" dirty="0" smtClean="0"/>
              <a:t>partner to </a:t>
            </a:r>
            <a:r>
              <a:rPr lang="en-US" sz="2800" dirty="0"/>
              <a:t>finish everything they want to say, maintain eye contact, and do not do something else at the same time</a:t>
            </a:r>
            <a:r>
              <a:rPr lang="en-US" sz="2800" dirty="0" smtClean="0"/>
              <a:t>.                     </a:t>
            </a:r>
            <a:r>
              <a:rPr lang="zh-CN" altLang="en-US" sz="2800" b="1" dirty="0" smtClean="0"/>
              <a:t>注</a:t>
            </a:r>
            <a:r>
              <a:rPr lang="zh-CN" altLang="en-US" sz="2800" b="1" dirty="0"/>
              <a:t>意并且不要打断。</a:t>
            </a:r>
            <a:r>
              <a:rPr lang="zh-CN" altLang="en-US" sz="2800" dirty="0"/>
              <a:t>让你的伙伴说完他们想说的一切，保持眼神交流，而且不要同时做其他事情</a:t>
            </a:r>
            <a:endParaRPr lang="en-US" sz="2800" dirty="0"/>
          </a:p>
          <a:p>
            <a:pPr marL="514350" indent="-514350">
              <a:spcAft>
                <a:spcPts val="1200"/>
              </a:spcAft>
              <a:buFont typeface="+mj-lt"/>
              <a:buAutoNum type="arabicPeriod"/>
            </a:pPr>
            <a:r>
              <a:rPr lang="en-US" sz="2800" b="1" dirty="0"/>
              <a:t>Try to put yourself in your </a:t>
            </a:r>
            <a:r>
              <a:rPr lang="en-US" sz="2800" b="1" dirty="0" smtClean="0"/>
              <a:t>spouse’s </a:t>
            </a:r>
            <a:r>
              <a:rPr lang="en-US" sz="2800" b="1" dirty="0"/>
              <a:t>shoes</a:t>
            </a:r>
            <a:r>
              <a:rPr lang="en-US" sz="2800" dirty="0"/>
              <a:t>.  Put your own views to one side and really appreciate what it is like to feel like your </a:t>
            </a:r>
            <a:r>
              <a:rPr lang="en-US" sz="2800" dirty="0" smtClean="0"/>
              <a:t>partner.  </a:t>
            </a:r>
            <a:r>
              <a:rPr lang="en-US" sz="2800" dirty="0"/>
              <a:t>Allow silences – do not rush</a:t>
            </a:r>
            <a:r>
              <a:rPr lang="en-US" sz="2800" dirty="0" smtClean="0"/>
              <a:t>.              </a:t>
            </a:r>
            <a:r>
              <a:rPr lang="zh-CN" altLang="en-US" sz="2800" b="1" dirty="0" smtClean="0"/>
              <a:t>试</a:t>
            </a:r>
            <a:r>
              <a:rPr lang="zh-CN" altLang="en-US" sz="2800" b="1" dirty="0"/>
              <a:t>着换位思考。</a:t>
            </a:r>
            <a:r>
              <a:rPr lang="zh-CN" altLang="en-US" sz="2800" dirty="0"/>
              <a:t>把你自己的观点放在一边，真正体会伙伴的感受。允许沉默</a:t>
            </a:r>
            <a:r>
              <a:rPr lang="en-US" altLang="zh-CN" sz="2800" dirty="0"/>
              <a:t>—</a:t>
            </a:r>
            <a:r>
              <a:rPr lang="zh-CN" altLang="en-US" sz="2800" dirty="0"/>
              <a:t>不要匆忙。</a:t>
            </a:r>
            <a:endParaRPr lang="en-US" sz="2800" dirty="0"/>
          </a:p>
        </p:txBody>
      </p:sp>
    </p:spTree>
    <p:extLst>
      <p:ext uri="{BB962C8B-B14F-4D97-AF65-F5344CB8AC3E}">
        <p14:creationId xmlns:p14="http://schemas.microsoft.com/office/powerpoint/2010/main" val="2204520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0"/>
            <a:ext cx="8568519" cy="1020762"/>
          </a:xfrm>
        </p:spPr>
        <p:txBody>
          <a:bodyPr>
            <a:normAutofit fontScale="90000"/>
          </a:bodyPr>
          <a:lstStyle/>
          <a:p>
            <a:r>
              <a:rPr lang="en-US" altLang="zh-CN" sz="4000" b="1" u="sng" dirty="0"/>
              <a:t>How to be a better listener?</a:t>
            </a:r>
            <a:br>
              <a:rPr lang="en-US" altLang="zh-CN" sz="4000" b="1" u="sng" dirty="0"/>
            </a:br>
            <a:r>
              <a:rPr lang="zh-CN" altLang="en-US" sz="4000" b="1" u="sng" dirty="0"/>
              <a:t>如何成为一个更好的倾听者？</a:t>
            </a:r>
            <a:endParaRPr lang="en-US" sz="4000" b="1" u="sng" dirty="0"/>
          </a:p>
        </p:txBody>
      </p:sp>
      <p:sp>
        <p:nvSpPr>
          <p:cNvPr id="3" name="Content Placeholder 2"/>
          <p:cNvSpPr>
            <a:spLocks noGrp="1"/>
          </p:cNvSpPr>
          <p:nvPr>
            <p:ph idx="1"/>
          </p:nvPr>
        </p:nvSpPr>
        <p:spPr>
          <a:xfrm>
            <a:off x="1752600" y="1219200"/>
            <a:ext cx="9525000" cy="5181600"/>
          </a:xfrm>
        </p:spPr>
        <p:txBody>
          <a:bodyPr>
            <a:normAutofit/>
          </a:bodyPr>
          <a:lstStyle/>
          <a:p>
            <a:pPr marL="514350" indent="-514350">
              <a:spcAft>
                <a:spcPts val="1200"/>
              </a:spcAft>
              <a:buFont typeface="+mj-lt"/>
              <a:buAutoNum type="arabicPeriod" startAt="3"/>
            </a:pPr>
            <a:r>
              <a:rPr lang="en-US" sz="2800" b="1" dirty="0"/>
              <a:t>Acknowledge their feelings. </a:t>
            </a:r>
            <a:r>
              <a:rPr lang="en-US" sz="2800" dirty="0"/>
              <a:t>When your </a:t>
            </a:r>
            <a:r>
              <a:rPr lang="en-US" sz="2800" dirty="0" smtClean="0"/>
              <a:t>partner is </a:t>
            </a:r>
            <a:r>
              <a:rPr lang="en-US" sz="2800" dirty="0"/>
              <a:t>finished talking, reflect back the </a:t>
            </a:r>
            <a:r>
              <a:rPr lang="en-US" sz="2800" b="1" dirty="0"/>
              <a:t>facts</a:t>
            </a:r>
            <a:r>
              <a:rPr lang="en-US" sz="2800" dirty="0"/>
              <a:t> and </a:t>
            </a:r>
            <a:r>
              <a:rPr lang="en-US" sz="2800" dirty="0" smtClean="0"/>
              <a:t>the </a:t>
            </a:r>
            <a:r>
              <a:rPr lang="en-US" sz="2800" b="1" dirty="0" smtClean="0"/>
              <a:t>feelings</a:t>
            </a:r>
            <a:r>
              <a:rPr lang="en-US" sz="2800" dirty="0" smtClean="0"/>
              <a:t> you </a:t>
            </a:r>
            <a:r>
              <a:rPr lang="en-US" sz="2800" u="sng" dirty="0" smtClean="0"/>
              <a:t>heard</a:t>
            </a:r>
            <a:r>
              <a:rPr lang="en-US" sz="2800" dirty="0" smtClean="0"/>
              <a:t> and </a:t>
            </a:r>
            <a:r>
              <a:rPr lang="en-US" sz="2800" u="sng" dirty="0" smtClean="0"/>
              <a:t>saw</a:t>
            </a:r>
            <a:r>
              <a:rPr lang="en-US" sz="2800" dirty="0" smtClean="0"/>
              <a:t>.  Ask </a:t>
            </a:r>
            <a:r>
              <a:rPr lang="en-US" sz="2800" dirty="0"/>
              <a:t>if you understood them correctly</a:t>
            </a:r>
            <a:r>
              <a:rPr lang="en-US" sz="2800" dirty="0" smtClean="0"/>
              <a:t>.                                                             </a:t>
            </a:r>
            <a:r>
              <a:rPr lang="zh-CN" altLang="en-US" sz="2800" b="1" dirty="0" smtClean="0"/>
              <a:t>了</a:t>
            </a:r>
            <a:r>
              <a:rPr lang="zh-CN" altLang="en-US" sz="2800" b="1" dirty="0"/>
              <a:t>解别人的感受。</a:t>
            </a:r>
            <a:r>
              <a:rPr lang="zh-CN" altLang="en-US" sz="2800" dirty="0"/>
              <a:t>当你的伙伴结束谈话时，尽可能清晰的反映事实和感受。问问你是否理解正确</a:t>
            </a:r>
            <a:endParaRPr lang="en-US" sz="2800" b="1" dirty="0"/>
          </a:p>
          <a:p>
            <a:pPr marL="514350" indent="-514350">
              <a:spcAft>
                <a:spcPts val="1200"/>
              </a:spcAft>
              <a:buFont typeface="+mj-lt"/>
              <a:buAutoNum type="arabicPeriod" startAt="3"/>
            </a:pPr>
            <a:r>
              <a:rPr lang="en-US" sz="2800" b="1" dirty="0"/>
              <a:t>Find out what is most important.  </a:t>
            </a:r>
            <a:r>
              <a:rPr lang="en-US" sz="2800" dirty="0"/>
              <a:t>Ask your </a:t>
            </a:r>
            <a:r>
              <a:rPr lang="en-US" sz="2800" dirty="0" smtClean="0"/>
              <a:t>partner “</a:t>
            </a:r>
            <a:r>
              <a:rPr lang="en-US" sz="2800" dirty="0"/>
              <a:t>What is the most important part of what you have been saying?” </a:t>
            </a:r>
            <a:r>
              <a:rPr lang="en-US" sz="2800" dirty="0" smtClean="0"/>
              <a:t>Give </a:t>
            </a:r>
            <a:r>
              <a:rPr lang="en-US" sz="2800" dirty="0"/>
              <a:t>them time to think and </a:t>
            </a:r>
            <a:r>
              <a:rPr lang="en-US" sz="2800" dirty="0" smtClean="0"/>
              <a:t>speak.                                                                        </a:t>
            </a:r>
            <a:r>
              <a:rPr lang="zh-CN" altLang="en-US" sz="2800" b="1" dirty="0" smtClean="0"/>
              <a:t>找</a:t>
            </a:r>
            <a:r>
              <a:rPr lang="zh-CN" altLang="en-US" sz="2800" b="1" dirty="0"/>
              <a:t>出什么是最重要的。</a:t>
            </a:r>
            <a:r>
              <a:rPr lang="zh-CN" altLang="en-US" sz="2800" dirty="0"/>
              <a:t>问问你的伙伴“你说的话中，最重要的部分是什么？”给他们时间思考和说，然后再反思。</a:t>
            </a:r>
            <a:endParaRPr lang="en-US" sz="2800" b="1" dirty="0"/>
          </a:p>
        </p:txBody>
      </p:sp>
    </p:spTree>
    <p:extLst>
      <p:ext uri="{BB962C8B-B14F-4D97-AF65-F5344CB8AC3E}">
        <p14:creationId xmlns:p14="http://schemas.microsoft.com/office/powerpoint/2010/main" val="32583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3377" y="0"/>
            <a:ext cx="8382000" cy="1020762"/>
          </a:xfrm>
        </p:spPr>
        <p:txBody>
          <a:bodyPr>
            <a:normAutofit fontScale="90000"/>
          </a:bodyPr>
          <a:lstStyle/>
          <a:p>
            <a:r>
              <a:rPr lang="en-US" altLang="zh-CN" sz="4000" b="1" u="sng" dirty="0"/>
              <a:t>How to be a better listener?</a:t>
            </a:r>
            <a:br>
              <a:rPr lang="en-US" altLang="zh-CN" sz="4000" b="1" u="sng" dirty="0"/>
            </a:br>
            <a:r>
              <a:rPr lang="zh-CN" altLang="en-US" sz="4000" b="1" u="sng" dirty="0"/>
              <a:t>如何成为一个更好的倾听者？</a:t>
            </a:r>
            <a:endParaRPr lang="en-US" sz="4000" b="1" u="sng" dirty="0"/>
          </a:p>
        </p:txBody>
      </p:sp>
      <p:sp>
        <p:nvSpPr>
          <p:cNvPr id="3" name="Content Placeholder 2"/>
          <p:cNvSpPr>
            <a:spLocks noGrp="1"/>
          </p:cNvSpPr>
          <p:nvPr>
            <p:ph idx="1"/>
          </p:nvPr>
        </p:nvSpPr>
        <p:spPr>
          <a:xfrm>
            <a:off x="1830976" y="1410272"/>
            <a:ext cx="9512527" cy="5334000"/>
          </a:xfrm>
        </p:spPr>
        <p:txBody>
          <a:bodyPr>
            <a:normAutofit lnSpcReduction="10000"/>
          </a:bodyPr>
          <a:lstStyle/>
          <a:p>
            <a:pPr marL="514350" indent="-514350">
              <a:spcAft>
                <a:spcPts val="1200"/>
              </a:spcAft>
              <a:buFont typeface="+mj-lt"/>
              <a:buAutoNum type="arabicPeriod" startAt="5"/>
            </a:pPr>
            <a:r>
              <a:rPr lang="en-US" sz="2800" b="1" dirty="0"/>
              <a:t>Help them work out what they might do.  </a:t>
            </a:r>
            <a:r>
              <a:rPr lang="en-US" sz="2800" dirty="0"/>
              <a:t>Now ask: “Is there anything you would like me to do about what you have said?”  Give them time to think, speak, and listen to their own response</a:t>
            </a:r>
            <a:r>
              <a:rPr lang="en-US" sz="2800" dirty="0" smtClean="0"/>
              <a:t>.                   </a:t>
            </a:r>
            <a:r>
              <a:rPr lang="zh-CN" altLang="en-US" sz="2800" b="1" dirty="0" smtClean="0"/>
              <a:t>帮</a:t>
            </a:r>
            <a:r>
              <a:rPr lang="zh-CN" altLang="en-US" sz="2800" b="1" dirty="0"/>
              <a:t>助他们找出他们可能做什么。</a:t>
            </a:r>
            <a:r>
              <a:rPr lang="zh-CN" altLang="en-US" sz="2800" dirty="0"/>
              <a:t>现在问：“对于你说的话，你有什么需要我做的吗？”给他们时间思考、说并且倾听他们自己的回答。 </a:t>
            </a:r>
            <a:endParaRPr lang="en-US" altLang="zh-CN" sz="2800" dirty="0" smtClean="0"/>
          </a:p>
          <a:p>
            <a:pPr marL="514350" indent="-514350">
              <a:spcAft>
                <a:spcPts val="1200"/>
              </a:spcAft>
              <a:buFont typeface="+mj-lt"/>
              <a:buAutoNum type="arabicPeriod" startAt="5"/>
            </a:pPr>
            <a:r>
              <a:rPr lang="en-US" sz="2800" b="1" dirty="0" smtClean="0"/>
              <a:t>Also ask</a:t>
            </a:r>
            <a:r>
              <a:rPr lang="en-US" sz="2800" dirty="0" smtClean="0"/>
              <a:t>: “Is there anything more that you would like to say?”  </a:t>
            </a:r>
            <a:r>
              <a:rPr lang="zh-CN" altLang="en-US" sz="2800" b="1" dirty="0" smtClean="0"/>
              <a:t> 还要问</a:t>
            </a:r>
            <a:r>
              <a:rPr lang="zh-CN" altLang="en-US" sz="2800" dirty="0" smtClean="0"/>
              <a:t>：“你还有什么想要说的吗？”</a:t>
            </a:r>
            <a:endParaRPr lang="en-US" altLang="zh-CN" sz="2800" dirty="0" smtClean="0"/>
          </a:p>
          <a:p>
            <a:pPr marL="0" indent="0">
              <a:spcAft>
                <a:spcPts val="1200"/>
              </a:spcAft>
              <a:buNone/>
            </a:pPr>
            <a:r>
              <a:rPr lang="en-US" sz="2800" dirty="0" smtClean="0"/>
              <a:t>{</a:t>
            </a:r>
            <a:r>
              <a:rPr lang="en-US" sz="2800" dirty="0"/>
              <a:t>How would you feel if your </a:t>
            </a:r>
            <a:r>
              <a:rPr lang="en-US" sz="2800" dirty="0" smtClean="0"/>
              <a:t>partner </a:t>
            </a:r>
            <a:r>
              <a:rPr lang="en-US" sz="2800" dirty="0"/>
              <a:t>listened to </a:t>
            </a:r>
            <a:r>
              <a:rPr lang="en-US" sz="2800" dirty="0" smtClean="0"/>
              <a:t>you this way? </a:t>
            </a:r>
            <a:r>
              <a:rPr lang="zh-CN" altLang="en-US" sz="2800" dirty="0" smtClean="0"/>
              <a:t>如</a:t>
            </a:r>
            <a:r>
              <a:rPr lang="zh-CN" altLang="en-US" sz="2800" dirty="0"/>
              <a:t>果你的丈夫</a:t>
            </a:r>
            <a:r>
              <a:rPr lang="en-US" altLang="zh-CN" sz="2800" dirty="0"/>
              <a:t>/</a:t>
            </a:r>
            <a:r>
              <a:rPr lang="zh-CN" altLang="en-US" sz="2800" dirty="0"/>
              <a:t>妻子这样倾听你的话，你感觉如何？</a:t>
            </a:r>
            <a:r>
              <a:rPr lang="en-US" sz="2800" dirty="0"/>
              <a:t>}</a:t>
            </a:r>
          </a:p>
        </p:txBody>
      </p:sp>
    </p:spTree>
    <p:extLst>
      <p:ext uri="{BB962C8B-B14F-4D97-AF65-F5344CB8AC3E}">
        <p14:creationId xmlns:p14="http://schemas.microsoft.com/office/powerpoint/2010/main" val="3650507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2362567" y="432245"/>
          <a:ext cx="7931649" cy="5621803"/>
        </p:xfrm>
        <a:graphic>
          <a:graphicData uri="http://schemas.openxmlformats.org/drawingml/2006/table">
            <a:tbl>
              <a:tblPr firstRow="1" bandRow="1">
                <a:tableStyleId>{5C22544A-7EE6-4342-B048-85BDC9FD1C3A}</a:tableStyleId>
              </a:tblPr>
              <a:tblGrid>
                <a:gridCol w="7931649">
                  <a:extLst>
                    <a:ext uri="{9D8B030D-6E8A-4147-A177-3AD203B41FA5}">
                      <a16:colId xmlns:a16="http://schemas.microsoft.com/office/drawing/2014/main" val="3095988729"/>
                    </a:ext>
                  </a:extLst>
                </a:gridCol>
              </a:tblGrid>
              <a:tr h="863155">
                <a:tc>
                  <a:txBody>
                    <a:bodyPr/>
                    <a:lstStyle/>
                    <a:p>
                      <a:r>
                        <a:rPr lang="en-US" sz="2800" dirty="0" smtClean="0"/>
                        <a:t>Preparing for</a:t>
                      </a:r>
                      <a:r>
                        <a:rPr lang="en-US" sz="2800" baseline="0" dirty="0" smtClean="0"/>
                        <a:t> Marriage – Course Plan</a:t>
                      </a:r>
                      <a:endParaRPr lang="en-US" sz="2800" dirty="0"/>
                    </a:p>
                  </a:txBody>
                  <a:tcPr anchor="ctr"/>
                </a:tc>
                <a:extLst>
                  <a:ext uri="{0D108BD9-81ED-4DB2-BD59-A6C34878D82A}">
                    <a16:rowId xmlns:a16="http://schemas.microsoft.com/office/drawing/2014/main" val="2599233112"/>
                  </a:ext>
                </a:extLst>
              </a:tr>
              <a:tr h="798816">
                <a:tc>
                  <a:txBody>
                    <a:bodyPr/>
                    <a:lstStyle/>
                    <a:p>
                      <a:r>
                        <a:rPr lang="en-US" sz="2800" dirty="0" smtClean="0"/>
                        <a:t>Session 1 – Building</a:t>
                      </a:r>
                      <a:r>
                        <a:rPr lang="en-US" sz="2800" baseline="0" dirty="0" smtClean="0"/>
                        <a:t> Strong Foundations</a:t>
                      </a:r>
                      <a:endParaRPr lang="en-US" sz="2800" dirty="0"/>
                    </a:p>
                  </a:txBody>
                  <a:tcPr anchor="ctr"/>
                </a:tc>
                <a:extLst>
                  <a:ext uri="{0D108BD9-81ED-4DB2-BD59-A6C34878D82A}">
                    <a16:rowId xmlns:a16="http://schemas.microsoft.com/office/drawing/2014/main" val="2329516823"/>
                  </a:ext>
                </a:extLst>
              </a:tr>
              <a:tr h="798816">
                <a:tc>
                  <a:txBody>
                    <a:bodyPr/>
                    <a:lstStyle/>
                    <a:p>
                      <a:r>
                        <a:rPr lang="en-US" sz="2800" dirty="0" smtClean="0"/>
                        <a:t>Session 2 – The Art of Communications</a:t>
                      </a:r>
                      <a:endParaRPr lang="en-US" sz="2800" dirty="0"/>
                    </a:p>
                  </a:txBody>
                  <a:tcPr anchor="ctr"/>
                </a:tc>
                <a:extLst>
                  <a:ext uri="{0D108BD9-81ED-4DB2-BD59-A6C34878D82A}">
                    <a16:rowId xmlns:a16="http://schemas.microsoft.com/office/drawing/2014/main" val="1750880762"/>
                  </a:ext>
                </a:extLst>
              </a:tr>
              <a:tr h="764568">
                <a:tc>
                  <a:txBody>
                    <a:bodyPr/>
                    <a:lstStyle/>
                    <a:p>
                      <a:r>
                        <a:rPr lang="en-US" sz="2800" dirty="0" smtClean="0"/>
                        <a:t>Session 3 – </a:t>
                      </a:r>
                      <a:r>
                        <a:rPr lang="en-US" sz="2800" baseline="0" dirty="0" smtClean="0"/>
                        <a:t>Resolving Conflict</a:t>
                      </a:r>
                      <a:endParaRPr lang="en-US" sz="2800" dirty="0"/>
                    </a:p>
                  </a:txBody>
                  <a:tcPr anchor="ctr"/>
                </a:tc>
                <a:extLst>
                  <a:ext uri="{0D108BD9-81ED-4DB2-BD59-A6C34878D82A}">
                    <a16:rowId xmlns:a16="http://schemas.microsoft.com/office/drawing/2014/main" val="2468341380"/>
                  </a:ext>
                </a:extLst>
              </a:tr>
              <a:tr h="798816">
                <a:tc>
                  <a:txBody>
                    <a:bodyPr/>
                    <a:lstStyle/>
                    <a:p>
                      <a:r>
                        <a:rPr lang="en-US" sz="2800" dirty="0" smtClean="0"/>
                        <a:t>Session 4 – The Impact of Family</a:t>
                      </a:r>
                      <a:endParaRPr lang="en-US" sz="2800" dirty="0"/>
                    </a:p>
                  </a:txBody>
                  <a:tcPr anchor="ctr"/>
                </a:tc>
                <a:extLst>
                  <a:ext uri="{0D108BD9-81ED-4DB2-BD59-A6C34878D82A}">
                    <a16:rowId xmlns:a16="http://schemas.microsoft.com/office/drawing/2014/main" val="3767782494"/>
                  </a:ext>
                </a:extLst>
              </a:tr>
              <a:tr h="798816">
                <a:tc>
                  <a:txBody>
                    <a:bodyPr/>
                    <a:lstStyle/>
                    <a:p>
                      <a:r>
                        <a:rPr lang="en-US" sz="2800" dirty="0" smtClean="0"/>
                        <a:t>Session 5</a:t>
                      </a:r>
                      <a:r>
                        <a:rPr lang="en-US" sz="2800" baseline="0" dirty="0" smtClean="0"/>
                        <a:t> – Shared Goals and Values</a:t>
                      </a:r>
                    </a:p>
                  </a:txBody>
                  <a:tcPr anchor="ctr"/>
                </a:tc>
                <a:extLst>
                  <a:ext uri="{0D108BD9-81ED-4DB2-BD59-A6C34878D82A}">
                    <a16:rowId xmlns:a16="http://schemas.microsoft.com/office/drawing/2014/main" val="83821247"/>
                  </a:ext>
                </a:extLst>
              </a:tr>
              <a:tr h="798816">
                <a:tc>
                  <a:txBody>
                    <a:bodyPr/>
                    <a:lstStyle/>
                    <a:p>
                      <a:r>
                        <a:rPr lang="en-US" sz="2800" baseline="0" dirty="0" smtClean="0"/>
                        <a:t>Session 6 – Keeping Love Alive</a:t>
                      </a:r>
                    </a:p>
                  </a:txBody>
                  <a:tcPr anchor="ctr"/>
                </a:tc>
                <a:extLst>
                  <a:ext uri="{0D108BD9-81ED-4DB2-BD59-A6C34878D82A}">
                    <a16:rowId xmlns:a16="http://schemas.microsoft.com/office/drawing/2014/main" val="3173101419"/>
                  </a:ext>
                </a:extLst>
              </a:tr>
            </a:tbl>
          </a:graphicData>
        </a:graphic>
      </p:graphicFrame>
    </p:spTree>
    <p:extLst>
      <p:ext uri="{BB962C8B-B14F-4D97-AF65-F5344CB8AC3E}">
        <p14:creationId xmlns:p14="http://schemas.microsoft.com/office/powerpoint/2010/main" val="21248833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3197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6808"/>
          </a:xfrm>
        </p:spPr>
        <p:txBody>
          <a:bodyPr>
            <a:normAutofit/>
          </a:bodyPr>
          <a:lstStyle/>
          <a:p>
            <a:r>
              <a:rPr lang="en-US" b="1" u="sng" dirty="0" smtClean="0"/>
              <a:t>Your Marriage is Very Important !</a:t>
            </a:r>
            <a:endParaRPr lang="en-US" b="1" u="sng" dirty="0"/>
          </a:p>
        </p:txBody>
      </p:sp>
      <p:sp>
        <p:nvSpPr>
          <p:cNvPr id="3" name="Content Placeholder 2"/>
          <p:cNvSpPr>
            <a:spLocks noGrp="1"/>
          </p:cNvSpPr>
          <p:nvPr>
            <p:ph idx="1"/>
          </p:nvPr>
        </p:nvSpPr>
        <p:spPr>
          <a:xfrm>
            <a:off x="2589212" y="1538344"/>
            <a:ext cx="8915400" cy="4797910"/>
          </a:xfrm>
        </p:spPr>
        <p:txBody>
          <a:bodyPr>
            <a:normAutofit lnSpcReduction="10000"/>
          </a:bodyPr>
          <a:lstStyle/>
          <a:p>
            <a:pPr>
              <a:spcAft>
                <a:spcPts val="1200"/>
              </a:spcAft>
            </a:pPr>
            <a:r>
              <a:rPr lang="en-US" b="1" dirty="0" smtClean="0"/>
              <a:t>Close Relationship (</a:t>
            </a:r>
            <a:r>
              <a:rPr lang="en-US" strike="dblStrike" dirty="0" smtClean="0"/>
              <a:t>alone</a:t>
            </a:r>
            <a:r>
              <a:rPr lang="en-US" b="1" dirty="0"/>
              <a:t>): </a:t>
            </a:r>
            <a:r>
              <a:rPr lang="en-US" dirty="0" smtClean="0"/>
              <a:t>“Then </a:t>
            </a:r>
            <a:r>
              <a:rPr lang="en-US" dirty="0"/>
              <a:t>the LORD God said, </a:t>
            </a:r>
            <a:r>
              <a:rPr lang="en-US" dirty="0" smtClean="0"/>
              <a:t>‘It </a:t>
            </a:r>
            <a:r>
              <a:rPr lang="en-US" dirty="0"/>
              <a:t>is not good that the man should be alone; I will make him a helper fit </a:t>
            </a:r>
            <a:r>
              <a:rPr lang="en-US" dirty="0" smtClean="0"/>
              <a:t>for </a:t>
            </a:r>
            <a:r>
              <a:rPr lang="en-US" dirty="0"/>
              <a:t>him.’”  “Therefore a man shall leave his father and his mother and hold fast to his wife, and they shall become one flesh</a:t>
            </a:r>
            <a:r>
              <a:rPr lang="en-US" dirty="0" smtClean="0"/>
              <a:t>.”  (Genesis 2:18,24)</a:t>
            </a:r>
          </a:p>
          <a:p>
            <a:pPr>
              <a:spcAft>
                <a:spcPts val="1200"/>
              </a:spcAft>
            </a:pPr>
            <a:r>
              <a:rPr lang="en-US" b="1" dirty="0" smtClean="0"/>
              <a:t>An </a:t>
            </a:r>
            <a:r>
              <a:rPr lang="en-US" b="1" dirty="0"/>
              <a:t>Important Picture</a:t>
            </a:r>
            <a:r>
              <a:rPr lang="en-US" dirty="0"/>
              <a:t>:  “Husbands, love your wives, as Christ loved the church and gave himself up for her</a:t>
            </a:r>
            <a:r>
              <a:rPr lang="en-US" dirty="0" smtClean="0"/>
              <a:t>, that </a:t>
            </a:r>
            <a:r>
              <a:rPr lang="en-US" dirty="0"/>
              <a:t>he might sanctify her, having cleansed her by the washing of water with the word</a:t>
            </a:r>
            <a:r>
              <a:rPr lang="en-US" dirty="0" smtClean="0"/>
              <a:t>,”  (Ephesians 5:25,26)</a:t>
            </a:r>
            <a:endParaRPr lang="en-US" dirty="0"/>
          </a:p>
          <a:p>
            <a:pPr>
              <a:spcAft>
                <a:spcPts val="1200"/>
              </a:spcAft>
            </a:pPr>
            <a:r>
              <a:rPr lang="en-US" b="1" dirty="0" smtClean="0"/>
              <a:t>Glorify </a:t>
            </a:r>
            <a:r>
              <a:rPr lang="en-US" b="1" dirty="0"/>
              <a:t>God</a:t>
            </a:r>
            <a:r>
              <a:rPr lang="en-US" dirty="0"/>
              <a:t>: “So, whether you eat or drink, or whatever you do, do all to the glory of God</a:t>
            </a:r>
            <a:r>
              <a:rPr lang="en-US" dirty="0" smtClean="0"/>
              <a:t>.”  (1 Corinthians 10:31)</a:t>
            </a:r>
          </a:p>
          <a:p>
            <a:pPr>
              <a:spcAft>
                <a:spcPts val="1200"/>
              </a:spcAft>
            </a:pPr>
            <a:endParaRPr lang="en-US" dirty="0" smtClean="0"/>
          </a:p>
        </p:txBody>
      </p:sp>
    </p:spTree>
    <p:extLst>
      <p:ext uri="{BB962C8B-B14F-4D97-AF65-F5344CB8AC3E}">
        <p14:creationId xmlns:p14="http://schemas.microsoft.com/office/powerpoint/2010/main" val="473380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84855" y="111212"/>
            <a:ext cx="3842950" cy="2755556"/>
          </a:xfrm>
        </p:spPr>
        <p:txBody>
          <a:bodyPr>
            <a:normAutofit/>
          </a:bodyPr>
          <a:lstStyle/>
          <a:p>
            <a:r>
              <a:rPr lang="en-US" b="1" u="sng" dirty="0"/>
              <a:t>Homework </a:t>
            </a:r>
            <a:r>
              <a:rPr lang="en-US" b="1" u="sng" dirty="0" smtClean="0"/>
              <a:t>#1: Communication Thoughts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7870" y="0"/>
            <a:ext cx="5754130" cy="6996786"/>
          </a:xfrm>
          <a:prstGeom prst="rect">
            <a:avLst/>
          </a:prstGeom>
        </p:spPr>
      </p:pic>
    </p:spTree>
    <p:extLst>
      <p:ext uri="{BB962C8B-B14F-4D97-AF65-F5344CB8AC3E}">
        <p14:creationId xmlns:p14="http://schemas.microsoft.com/office/powerpoint/2010/main" val="13122243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8233" y="119143"/>
            <a:ext cx="8911687" cy="767962"/>
          </a:xfrm>
        </p:spPr>
        <p:txBody>
          <a:bodyPr>
            <a:normAutofit fontScale="90000"/>
          </a:bodyPr>
          <a:lstStyle/>
          <a:p>
            <a:r>
              <a:rPr lang="en-US" b="1" u="sng" dirty="0" smtClean="0"/>
              <a:t>Homework #2: Effective Listening Practice</a:t>
            </a:r>
            <a:endParaRPr lang="en-US" b="1" u="sng" dirty="0"/>
          </a:p>
        </p:txBody>
      </p:sp>
      <p:sp>
        <p:nvSpPr>
          <p:cNvPr id="3" name="Content Placeholder 2"/>
          <p:cNvSpPr>
            <a:spLocks noGrp="1"/>
          </p:cNvSpPr>
          <p:nvPr>
            <p:ph idx="1"/>
          </p:nvPr>
        </p:nvSpPr>
        <p:spPr>
          <a:xfrm>
            <a:off x="2060813" y="887105"/>
            <a:ext cx="9744500" cy="5786650"/>
          </a:xfrm>
        </p:spPr>
        <p:txBody>
          <a:bodyPr>
            <a:normAutofit/>
          </a:bodyPr>
          <a:lstStyle/>
          <a:p>
            <a:pPr marL="457200" indent="-457200">
              <a:buFont typeface="+mj-lt"/>
              <a:buAutoNum type="arabicPeriod"/>
            </a:pPr>
            <a:r>
              <a:rPr lang="en-US" dirty="0" smtClean="0"/>
              <a:t>Take turns speaking and listening with your partner. </a:t>
            </a:r>
          </a:p>
          <a:p>
            <a:pPr marL="457200" indent="-457200">
              <a:buFont typeface="+mj-lt"/>
              <a:buAutoNum type="arabicPeriod"/>
            </a:pPr>
            <a:r>
              <a:rPr lang="en-US" dirty="0" smtClean="0"/>
              <a:t>Choose a topic that is currently important to you.</a:t>
            </a:r>
          </a:p>
          <a:p>
            <a:pPr marL="457200" indent="-457200">
              <a:buFont typeface="+mj-lt"/>
              <a:buAutoNum type="arabicPeriod"/>
            </a:pPr>
            <a:r>
              <a:rPr lang="en-US" dirty="0" smtClean="0"/>
              <a:t>The speaker should hold a tissue to indicate whose issue is being discussed.</a:t>
            </a:r>
          </a:p>
          <a:p>
            <a:pPr marL="457200" indent="-457200">
              <a:buFont typeface="+mj-lt"/>
              <a:buAutoNum type="arabicPeriod"/>
            </a:pPr>
            <a:r>
              <a:rPr lang="en-US" dirty="0" smtClean="0"/>
              <a:t>While the speaker is talking, the listener should focus on the </a:t>
            </a:r>
            <a:r>
              <a:rPr lang="en-US" u="sng" dirty="0" smtClean="0"/>
              <a:t>words and emotions</a:t>
            </a:r>
            <a:r>
              <a:rPr lang="en-US" dirty="0" smtClean="0"/>
              <a:t> that are being shared.</a:t>
            </a:r>
          </a:p>
          <a:p>
            <a:pPr marL="457200" indent="-457200">
              <a:buFont typeface="+mj-lt"/>
              <a:buAutoNum type="arabicPeriod"/>
            </a:pPr>
            <a:r>
              <a:rPr lang="en-US" dirty="0" smtClean="0"/>
              <a:t>The listener then asks: “</a:t>
            </a:r>
            <a:r>
              <a:rPr lang="en-US" i="1" dirty="0" smtClean="0"/>
              <a:t>What is the most important aspect of what you are saying</a:t>
            </a:r>
            <a:r>
              <a:rPr lang="en-US" dirty="0" smtClean="0"/>
              <a:t>?” The speaker responds and the listener reflects back again.</a:t>
            </a:r>
          </a:p>
          <a:p>
            <a:pPr marL="457200" indent="-457200">
              <a:buFont typeface="+mj-lt"/>
              <a:buAutoNum type="arabicPeriod"/>
            </a:pPr>
            <a:r>
              <a:rPr lang="en-US" dirty="0" smtClean="0"/>
              <a:t>The listener then asks: “</a:t>
            </a:r>
            <a:r>
              <a:rPr lang="en-US" i="1" dirty="0" smtClean="0"/>
              <a:t>Is there anything you would like for me to do about what you have just said</a:t>
            </a:r>
            <a:r>
              <a:rPr lang="en-US" dirty="0" smtClean="0"/>
              <a:t>?”</a:t>
            </a:r>
          </a:p>
          <a:p>
            <a:pPr marL="457200" indent="-457200">
              <a:buFont typeface="+mj-lt"/>
              <a:buAutoNum type="arabicPeriod"/>
            </a:pPr>
            <a:r>
              <a:rPr lang="en-US" dirty="0" smtClean="0"/>
              <a:t>The listener then asks: “</a:t>
            </a:r>
            <a:r>
              <a:rPr lang="en-US" i="1" dirty="0" smtClean="0"/>
              <a:t>Is there anything more that you would like to say?</a:t>
            </a:r>
            <a:r>
              <a:rPr lang="en-US" dirty="0" smtClean="0"/>
              <a:t>”  The listener listens and reflects back again.</a:t>
            </a:r>
            <a:endParaRPr lang="en-US" dirty="0"/>
          </a:p>
        </p:txBody>
      </p:sp>
    </p:spTree>
    <p:extLst>
      <p:ext uri="{BB962C8B-B14F-4D97-AF65-F5344CB8AC3E}">
        <p14:creationId xmlns:p14="http://schemas.microsoft.com/office/powerpoint/2010/main" val="128640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4514" y="4084002"/>
            <a:ext cx="8911687" cy="1280890"/>
          </a:xfrm>
        </p:spPr>
        <p:txBody>
          <a:bodyPr/>
          <a:lstStyle/>
          <a:p>
            <a:r>
              <a:rPr lang="en-US" dirty="0" smtClean="0"/>
              <a:t>Additional Information…</a:t>
            </a:r>
            <a:endParaRPr lang="en-US" dirty="0"/>
          </a:p>
        </p:txBody>
      </p:sp>
    </p:spTree>
    <p:extLst>
      <p:ext uri="{BB962C8B-B14F-4D97-AF65-F5344CB8AC3E}">
        <p14:creationId xmlns:p14="http://schemas.microsoft.com/office/powerpoint/2010/main" val="34423094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bwMode="auto">
          <a:xfrm>
            <a:off x="1866900" y="906462"/>
            <a:ext cx="8458200" cy="555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spcAft>
                <a:spcPts val="600"/>
              </a:spcAft>
              <a:buNone/>
              <a:defRPr/>
            </a:pPr>
            <a:r>
              <a:rPr lang="zh-CN" altLang="en-US" sz="2800" b="1" dirty="0"/>
              <a:t>仔细阅读下面问题，根据你的第一感觉回答是</a:t>
            </a:r>
            <a:r>
              <a:rPr lang="en-US" altLang="zh-CN" sz="2800" b="1" dirty="0"/>
              <a:t>/</a:t>
            </a:r>
            <a:r>
              <a:rPr lang="zh-CN" altLang="en-US" sz="2800" b="1" dirty="0"/>
              <a:t>否</a:t>
            </a:r>
            <a:endParaRPr lang="en-US" sz="2800" b="1" dirty="0"/>
          </a:p>
        </p:txBody>
      </p:sp>
      <p:sp>
        <p:nvSpPr>
          <p:cNvPr id="28674" name="Title 1"/>
          <p:cNvSpPr>
            <a:spLocks noGrp="1"/>
          </p:cNvSpPr>
          <p:nvPr>
            <p:ph type="title"/>
          </p:nvPr>
        </p:nvSpPr>
        <p:spPr>
          <a:xfrm>
            <a:off x="1866900" y="25400"/>
            <a:ext cx="8229600" cy="868362"/>
          </a:xfrm>
        </p:spPr>
        <p:txBody>
          <a:bodyPr>
            <a:normAutofit fontScale="90000"/>
          </a:bodyPr>
          <a:lstStyle/>
          <a:p>
            <a:r>
              <a:rPr lang="en-US" altLang="en-US" sz="3200" u="sng" dirty="0"/>
              <a:t>Are you an Extrovert or an Introvert?</a:t>
            </a:r>
            <a:br>
              <a:rPr lang="en-US" altLang="en-US" sz="3200" u="sng" dirty="0"/>
            </a:br>
            <a:r>
              <a:rPr lang="zh-CN" altLang="en-US" sz="3200" u="sng" dirty="0"/>
              <a:t>你是内向还是外向？</a:t>
            </a:r>
            <a:endParaRPr lang="en-US" altLang="en-US" sz="3200" u="sng"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362509419"/>
              </p:ext>
            </p:extLst>
          </p:nvPr>
        </p:nvGraphicFramePr>
        <p:xfrm>
          <a:off x="1638299" y="1371600"/>
          <a:ext cx="9839467" cy="5234940"/>
        </p:xfrm>
        <a:graphic>
          <a:graphicData uri="http://schemas.openxmlformats.org/drawingml/2006/table">
            <a:tbl>
              <a:tblPr>
                <a:tableStyleId>{5C22544A-7EE6-4342-B048-85BDC9FD1C3A}</a:tableStyleId>
              </a:tblPr>
              <a:tblGrid>
                <a:gridCol w="421316">
                  <a:extLst>
                    <a:ext uri="{9D8B030D-6E8A-4147-A177-3AD203B41FA5}">
                      <a16:colId xmlns:a16="http://schemas.microsoft.com/office/drawing/2014/main" val="4180428780"/>
                    </a:ext>
                  </a:extLst>
                </a:gridCol>
                <a:gridCol w="9418151">
                  <a:extLst>
                    <a:ext uri="{9D8B030D-6E8A-4147-A177-3AD203B41FA5}">
                      <a16:colId xmlns:a16="http://schemas.microsoft.com/office/drawing/2014/main" val="1599610432"/>
                    </a:ext>
                  </a:extLst>
                </a:gridCol>
              </a:tblGrid>
              <a:tr h="354317">
                <a:tc>
                  <a:txBody>
                    <a:bodyPr/>
                    <a:lstStyle/>
                    <a:p>
                      <a:pPr algn="r" fontAlgn="ctr"/>
                      <a:r>
                        <a:rPr lang="en-US" altLang="zh-CN" sz="2800" u="none" strike="noStrike">
                          <a:effectLst/>
                        </a:rPr>
                        <a:t>1</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你是个健谈的人吗？</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464108644"/>
                  </a:ext>
                </a:extLst>
              </a:tr>
              <a:tr h="354317">
                <a:tc>
                  <a:txBody>
                    <a:bodyPr/>
                    <a:lstStyle/>
                    <a:p>
                      <a:pPr algn="r" fontAlgn="ctr"/>
                      <a:r>
                        <a:rPr lang="en-US" altLang="zh-CN" sz="2800" u="none" strike="noStrike">
                          <a:effectLst/>
                        </a:rPr>
                        <a:t>2</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你是个充满精力的人吗？</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206576044"/>
                  </a:ext>
                </a:extLst>
              </a:tr>
              <a:tr h="354317">
                <a:tc>
                  <a:txBody>
                    <a:bodyPr/>
                    <a:lstStyle/>
                    <a:p>
                      <a:pPr algn="r" fontAlgn="ctr"/>
                      <a:r>
                        <a:rPr lang="en-US" altLang="zh-CN" sz="2800" u="none" strike="noStrike">
                          <a:effectLst/>
                        </a:rPr>
                        <a:t>3</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你愿意认识陌生人吗？</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3415238386"/>
                  </a:ext>
                </a:extLst>
              </a:tr>
              <a:tr h="354317">
                <a:tc>
                  <a:txBody>
                    <a:bodyPr/>
                    <a:lstStyle/>
                    <a:p>
                      <a:pPr algn="r" fontAlgn="ctr"/>
                      <a:r>
                        <a:rPr lang="en-US" altLang="zh-CN" sz="2800" u="none" strike="noStrike" dirty="0">
                          <a:effectLst/>
                        </a:rPr>
                        <a:t>4</a:t>
                      </a:r>
                      <a:endParaRPr lang="en-US" altLang="zh-CN" sz="28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400" u="none" strike="noStrike" dirty="0">
                          <a:effectLst/>
                        </a:rPr>
                        <a:t>在热闹的聚会中你能使自己放得开，使自己玩得开心吗？</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970870724"/>
                  </a:ext>
                </a:extLst>
              </a:tr>
              <a:tr h="354317">
                <a:tc>
                  <a:txBody>
                    <a:bodyPr/>
                    <a:lstStyle/>
                    <a:p>
                      <a:pPr algn="r" fontAlgn="ctr"/>
                      <a:r>
                        <a:rPr lang="en-US" altLang="zh-CN" sz="2800" u="none" strike="noStrike">
                          <a:effectLst/>
                        </a:rPr>
                        <a:t>5</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在结交新朋友时，你经常是积极主动的吗？</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3563558254"/>
                  </a:ext>
                </a:extLst>
              </a:tr>
              <a:tr h="354317">
                <a:tc>
                  <a:txBody>
                    <a:bodyPr/>
                    <a:lstStyle/>
                    <a:p>
                      <a:pPr algn="r" fontAlgn="ctr"/>
                      <a:r>
                        <a:rPr lang="en-US" altLang="zh-CN" sz="2800" u="none" strike="noStrike">
                          <a:effectLst/>
                        </a:rPr>
                        <a:t>6</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你能否很容易地给一个沉闷的聚会注入活力？</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3004221667"/>
                  </a:ext>
                </a:extLst>
              </a:tr>
              <a:tr h="354317">
                <a:tc>
                  <a:txBody>
                    <a:bodyPr/>
                    <a:lstStyle/>
                    <a:p>
                      <a:pPr algn="r" fontAlgn="ctr"/>
                      <a:r>
                        <a:rPr lang="en-US" altLang="zh-CN" sz="2800" u="none" strike="noStrike">
                          <a:effectLst/>
                        </a:rPr>
                        <a:t>7</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在社交场合你是否倾向于呆在不显眼的地方？</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212178667"/>
                  </a:ext>
                </a:extLst>
              </a:tr>
              <a:tr h="354317">
                <a:tc>
                  <a:txBody>
                    <a:bodyPr/>
                    <a:lstStyle/>
                    <a:p>
                      <a:pPr algn="r" fontAlgn="ctr"/>
                      <a:r>
                        <a:rPr lang="en-US" altLang="zh-CN" sz="2800" u="none" strike="noStrike">
                          <a:effectLst/>
                        </a:rPr>
                        <a:t>8</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你是否喜欢和人们相处在一起？</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3526519941"/>
                  </a:ext>
                </a:extLst>
              </a:tr>
              <a:tr h="354317">
                <a:tc>
                  <a:txBody>
                    <a:bodyPr/>
                    <a:lstStyle/>
                    <a:p>
                      <a:pPr algn="r" fontAlgn="ctr"/>
                      <a:r>
                        <a:rPr lang="en-US" altLang="zh-CN" sz="2800" u="none" strike="noStrike">
                          <a:effectLst/>
                        </a:rPr>
                        <a:t>9</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你是否喜欢在自己周围有许多热闹和令人兴奋的事情？</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608480317"/>
                  </a:ext>
                </a:extLst>
              </a:tr>
              <a:tr h="354317">
                <a:tc>
                  <a:txBody>
                    <a:bodyPr/>
                    <a:lstStyle/>
                    <a:p>
                      <a:pPr algn="r" fontAlgn="ctr"/>
                      <a:r>
                        <a:rPr lang="en-US" altLang="zh-CN" sz="2800" u="none" strike="noStrike">
                          <a:effectLst/>
                        </a:rPr>
                        <a:t>10</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你是否喜欢说笑话和谈论有趣的事？</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2006019461"/>
                  </a:ext>
                </a:extLst>
              </a:tr>
              <a:tr h="354317">
                <a:tc>
                  <a:txBody>
                    <a:bodyPr/>
                    <a:lstStyle/>
                    <a:p>
                      <a:pPr algn="r" fontAlgn="ctr"/>
                      <a:r>
                        <a:rPr lang="en-US" altLang="zh-CN" sz="2800" u="none" strike="noStrike">
                          <a:effectLst/>
                        </a:rPr>
                        <a:t>11</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在别人眼里你总是充满活力的吗？</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2954778626"/>
                  </a:ext>
                </a:extLst>
              </a:tr>
              <a:tr h="354317">
                <a:tc>
                  <a:txBody>
                    <a:bodyPr/>
                    <a:lstStyle/>
                    <a:p>
                      <a:pPr algn="r" fontAlgn="ctr"/>
                      <a:r>
                        <a:rPr lang="en-US" altLang="zh-CN" sz="2800" u="none" strike="noStrike">
                          <a:effectLst/>
                        </a:rPr>
                        <a:t>12</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你能使一个聚会顺利进行下去吗？</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449143295"/>
                  </a:ext>
                </a:extLst>
              </a:tr>
            </a:tbl>
          </a:graphicData>
        </a:graphic>
      </p:graphicFrame>
    </p:spTree>
    <p:extLst>
      <p:ext uri="{BB962C8B-B14F-4D97-AF65-F5344CB8AC3E}">
        <p14:creationId xmlns:p14="http://schemas.microsoft.com/office/powerpoint/2010/main" val="303291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81200" y="274638"/>
            <a:ext cx="8229600" cy="868362"/>
          </a:xfrm>
        </p:spPr>
        <p:txBody>
          <a:bodyPr>
            <a:normAutofit fontScale="90000"/>
          </a:bodyPr>
          <a:lstStyle/>
          <a:p>
            <a:r>
              <a:rPr lang="en-US" altLang="en-US" sz="4000" u="sng" dirty="0"/>
              <a:t>Are you an Extrovert or an Introvert?</a:t>
            </a:r>
            <a:br>
              <a:rPr lang="en-US" altLang="en-US" sz="4000" u="sng" dirty="0"/>
            </a:br>
            <a:r>
              <a:rPr lang="zh-CN" altLang="en-US" sz="4000" u="sng" dirty="0"/>
              <a:t>你是内向还是外向？</a:t>
            </a:r>
            <a:endParaRPr lang="en-US" altLang="en-US" sz="4000" u="sng" dirty="0"/>
          </a:p>
        </p:txBody>
      </p:sp>
      <p:sp>
        <p:nvSpPr>
          <p:cNvPr id="2" name="内容占位符 1"/>
          <p:cNvSpPr>
            <a:spLocks noGrp="1"/>
          </p:cNvSpPr>
          <p:nvPr>
            <p:ph idx="1"/>
          </p:nvPr>
        </p:nvSpPr>
        <p:spPr>
          <a:xfrm>
            <a:off x="1981200" y="1752601"/>
            <a:ext cx="8229600" cy="4373563"/>
          </a:xfrm>
        </p:spPr>
        <p:txBody>
          <a:bodyPr/>
          <a:lstStyle/>
          <a:p>
            <a:r>
              <a:rPr lang="zh-CN" altLang="en-US" dirty="0" smtClean="0"/>
              <a:t>计分方法：除了</a:t>
            </a:r>
            <a:r>
              <a:rPr lang="zh-CN" altLang="en-US" dirty="0" smtClean="0">
                <a:solidFill>
                  <a:srgbClr val="FF0000"/>
                </a:solidFill>
              </a:rPr>
              <a:t>第七题</a:t>
            </a:r>
            <a:r>
              <a:rPr lang="zh-CN" altLang="en-US" dirty="0" smtClean="0"/>
              <a:t>选择</a:t>
            </a:r>
            <a:r>
              <a:rPr lang="zh-CN" altLang="en-US" dirty="0" smtClean="0">
                <a:solidFill>
                  <a:srgbClr val="FF0000"/>
                </a:solidFill>
              </a:rPr>
              <a:t>否</a:t>
            </a:r>
            <a:r>
              <a:rPr lang="zh-CN" altLang="en-US" dirty="0" smtClean="0"/>
              <a:t>记</a:t>
            </a:r>
            <a:r>
              <a:rPr lang="en-US" altLang="zh-CN" dirty="0" smtClean="0">
                <a:solidFill>
                  <a:srgbClr val="FF0000"/>
                </a:solidFill>
              </a:rPr>
              <a:t>1</a:t>
            </a:r>
            <a:r>
              <a:rPr lang="zh-CN" altLang="en-US" dirty="0" smtClean="0">
                <a:solidFill>
                  <a:srgbClr val="FF0000"/>
                </a:solidFill>
              </a:rPr>
              <a:t>分</a:t>
            </a:r>
            <a:r>
              <a:rPr lang="zh-CN" altLang="en-US" dirty="0" smtClean="0"/>
              <a:t>，选择</a:t>
            </a:r>
            <a:r>
              <a:rPr lang="zh-CN" altLang="en-US" dirty="0" smtClean="0">
                <a:solidFill>
                  <a:srgbClr val="FF0000"/>
                </a:solidFill>
              </a:rPr>
              <a:t>是</a:t>
            </a:r>
            <a:r>
              <a:rPr lang="zh-CN" altLang="en-US" dirty="0" smtClean="0"/>
              <a:t>记</a:t>
            </a:r>
            <a:r>
              <a:rPr lang="en-US" altLang="zh-CN" dirty="0" smtClean="0">
                <a:solidFill>
                  <a:srgbClr val="FF0000"/>
                </a:solidFill>
              </a:rPr>
              <a:t>0</a:t>
            </a:r>
            <a:r>
              <a:rPr lang="zh-CN" altLang="en-US" dirty="0" smtClean="0"/>
              <a:t>分，</a:t>
            </a:r>
            <a:r>
              <a:rPr lang="zh-CN" altLang="en-US" dirty="0" smtClean="0">
                <a:solidFill>
                  <a:srgbClr val="FF0000"/>
                </a:solidFill>
              </a:rPr>
              <a:t>其他题目</a:t>
            </a:r>
            <a:r>
              <a:rPr lang="zh-CN" altLang="en-US" dirty="0" smtClean="0"/>
              <a:t>选择</a:t>
            </a:r>
            <a:r>
              <a:rPr lang="zh-CN" altLang="en-US" dirty="0" smtClean="0">
                <a:solidFill>
                  <a:srgbClr val="FF0000"/>
                </a:solidFill>
              </a:rPr>
              <a:t>是</a:t>
            </a:r>
            <a:r>
              <a:rPr lang="zh-CN" altLang="en-US" dirty="0" smtClean="0"/>
              <a:t>记</a:t>
            </a:r>
            <a:r>
              <a:rPr lang="en-US" altLang="zh-CN" dirty="0" smtClean="0">
                <a:solidFill>
                  <a:srgbClr val="FF0000"/>
                </a:solidFill>
              </a:rPr>
              <a:t>1</a:t>
            </a:r>
            <a:r>
              <a:rPr lang="zh-CN" altLang="en-US" dirty="0" smtClean="0">
                <a:solidFill>
                  <a:srgbClr val="FF0000"/>
                </a:solidFill>
              </a:rPr>
              <a:t>分</a:t>
            </a:r>
            <a:r>
              <a:rPr lang="zh-CN" altLang="en-US" dirty="0" smtClean="0"/>
              <a:t>，选择</a:t>
            </a:r>
            <a:r>
              <a:rPr lang="zh-CN" altLang="en-US" dirty="0" smtClean="0">
                <a:solidFill>
                  <a:srgbClr val="FF0000"/>
                </a:solidFill>
              </a:rPr>
              <a:t>否</a:t>
            </a:r>
            <a:r>
              <a:rPr lang="zh-CN" altLang="en-US" dirty="0" smtClean="0"/>
              <a:t>记</a:t>
            </a:r>
            <a:r>
              <a:rPr lang="en-US" altLang="zh-CN" dirty="0" smtClean="0">
                <a:solidFill>
                  <a:srgbClr val="FF0000"/>
                </a:solidFill>
              </a:rPr>
              <a:t>0</a:t>
            </a:r>
            <a:r>
              <a:rPr lang="zh-CN" altLang="en-US" dirty="0" smtClean="0">
                <a:solidFill>
                  <a:srgbClr val="FF0000"/>
                </a:solidFill>
              </a:rPr>
              <a:t>分</a:t>
            </a:r>
            <a:r>
              <a:rPr lang="zh-CN" altLang="en-US" dirty="0" smtClean="0"/>
              <a:t>。</a:t>
            </a:r>
            <a:endParaRPr lang="en-US" altLang="zh-CN" dirty="0" smtClean="0"/>
          </a:p>
          <a:p>
            <a:r>
              <a:rPr lang="en-US" altLang="zh-CN" dirty="0"/>
              <a:t>For each “yes,” score 1, except question seven, score 1 for “no.”</a:t>
            </a:r>
          </a:p>
          <a:p>
            <a:r>
              <a:rPr lang="zh-CN" altLang="en-US" sz="2800" dirty="0"/>
              <a:t>外向：分数大于</a:t>
            </a:r>
            <a:r>
              <a:rPr lang="en-US" altLang="zh-CN" sz="2800" dirty="0"/>
              <a:t>9</a:t>
            </a:r>
            <a:r>
              <a:rPr lang="zh-CN" altLang="en-US" sz="2800" dirty="0"/>
              <a:t>分 </a:t>
            </a:r>
            <a:r>
              <a:rPr lang="en-US" altLang="en-US" sz="2800" dirty="0"/>
              <a:t>Extrovert</a:t>
            </a:r>
            <a:r>
              <a:rPr lang="en-US" altLang="zh-CN" sz="2800" dirty="0"/>
              <a:t>: greater than 9 points </a:t>
            </a:r>
          </a:p>
          <a:p>
            <a:r>
              <a:rPr lang="zh-CN" altLang="en-US" sz="2800" dirty="0"/>
              <a:t>内向：分数小于</a:t>
            </a:r>
            <a:r>
              <a:rPr lang="en-US" altLang="zh-CN" sz="2800" dirty="0"/>
              <a:t>6</a:t>
            </a:r>
            <a:r>
              <a:rPr lang="zh-CN" altLang="en-US" sz="2800" dirty="0"/>
              <a:t>分 </a:t>
            </a:r>
            <a:r>
              <a:rPr lang="en-US" altLang="zh-CN" sz="2800" dirty="0"/>
              <a:t>Introvert: less than 6 points: </a:t>
            </a:r>
          </a:p>
          <a:p>
            <a:r>
              <a:rPr lang="zh-CN" altLang="en-US" sz="2800" dirty="0"/>
              <a:t>中间型：</a:t>
            </a:r>
            <a:r>
              <a:rPr lang="en-US" altLang="zh-CN" sz="2800" dirty="0"/>
              <a:t>9-6</a:t>
            </a:r>
            <a:r>
              <a:rPr lang="zh-CN" altLang="en-US" sz="2800" dirty="0"/>
              <a:t>分之间 </a:t>
            </a:r>
            <a:r>
              <a:rPr lang="en-US" altLang="zh-CN" sz="2800" dirty="0"/>
              <a:t>Intermediate: 9-6 points</a:t>
            </a:r>
          </a:p>
          <a:p>
            <a:endParaRPr lang="en-US" altLang="zh-CN" dirty="0"/>
          </a:p>
          <a:p>
            <a:endParaRPr lang="en-US" altLang="zh-CN" dirty="0" smtClean="0"/>
          </a:p>
          <a:p>
            <a:endParaRPr lang="zh-CN" altLang="en-US" dirty="0"/>
          </a:p>
        </p:txBody>
      </p:sp>
    </p:spTree>
    <p:extLst>
      <p:ext uri="{BB962C8B-B14F-4D97-AF65-F5344CB8AC3E}">
        <p14:creationId xmlns:p14="http://schemas.microsoft.com/office/powerpoint/2010/main" val="4029957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752600" y="-76200"/>
            <a:ext cx="8686800" cy="1143000"/>
          </a:xfrm>
        </p:spPr>
        <p:txBody>
          <a:bodyPr>
            <a:normAutofit/>
          </a:bodyPr>
          <a:lstStyle/>
          <a:p>
            <a:r>
              <a:rPr lang="en-US" altLang="en-US" sz="4800" b="1" u="sng" dirty="0"/>
              <a:t>Body </a:t>
            </a:r>
            <a:r>
              <a:rPr lang="en-US" altLang="en-US" sz="4800" b="1" u="sng" dirty="0" smtClean="0"/>
              <a:t>Language  </a:t>
            </a:r>
            <a:r>
              <a:rPr lang="zh-CN" altLang="en-US" sz="4800" b="1" u="sng" dirty="0" smtClean="0"/>
              <a:t>肢</a:t>
            </a:r>
            <a:r>
              <a:rPr lang="zh-CN" altLang="en-US" sz="4800" b="1" u="sng" dirty="0"/>
              <a:t>体语言</a:t>
            </a:r>
            <a:endParaRPr lang="en-US" altLang="en-US" sz="4800" dirty="0"/>
          </a:p>
        </p:txBody>
      </p:sp>
      <p:sp>
        <p:nvSpPr>
          <p:cNvPr id="6147" name="Content Placeholder 2"/>
          <p:cNvSpPr>
            <a:spLocks noGrp="1"/>
          </p:cNvSpPr>
          <p:nvPr>
            <p:ph idx="1"/>
          </p:nvPr>
        </p:nvSpPr>
        <p:spPr>
          <a:xfrm>
            <a:off x="1524000" y="1066800"/>
            <a:ext cx="9154886" cy="5486400"/>
          </a:xfrm>
        </p:spPr>
        <p:txBody>
          <a:bodyPr>
            <a:normAutofit fontScale="92500"/>
          </a:bodyPr>
          <a:lstStyle/>
          <a:p>
            <a:pPr marL="514350" indent="-514350">
              <a:spcAft>
                <a:spcPts val="600"/>
              </a:spcAft>
            </a:pPr>
            <a:r>
              <a:rPr lang="en-US" altLang="en-US" sz="2800" dirty="0"/>
              <a:t>55% of communication is visual (body language, eye contact)</a:t>
            </a:r>
          </a:p>
          <a:p>
            <a:pPr marL="0" indent="0">
              <a:spcAft>
                <a:spcPts val="600"/>
              </a:spcAft>
              <a:buNone/>
            </a:pPr>
            <a:r>
              <a:rPr lang="en-US" altLang="en-US" sz="2800" dirty="0"/>
              <a:t>        55</a:t>
            </a:r>
            <a:r>
              <a:rPr lang="zh-CN" altLang="en-US" sz="2800" dirty="0"/>
              <a:t>％的交流是视觉的（肢体语言，眼神交流）</a:t>
            </a:r>
            <a:endParaRPr lang="en-US" altLang="en-US" sz="2800" dirty="0"/>
          </a:p>
          <a:p>
            <a:pPr marL="514350" indent="-514350">
              <a:spcAft>
                <a:spcPts val="600"/>
              </a:spcAft>
            </a:pPr>
            <a:r>
              <a:rPr lang="en-US" altLang="en-US" sz="2800" dirty="0"/>
              <a:t>38% is vocal (pitch, speed, volume, tone of voice)</a:t>
            </a:r>
          </a:p>
          <a:p>
            <a:pPr marL="0" indent="0">
              <a:spcAft>
                <a:spcPts val="600"/>
              </a:spcAft>
              <a:buNone/>
            </a:pPr>
            <a:r>
              <a:rPr lang="en-US" altLang="en-US" sz="2800" dirty="0"/>
              <a:t>       38</a:t>
            </a:r>
            <a:r>
              <a:rPr lang="zh-CN" altLang="en-US" sz="2800" dirty="0"/>
              <a:t>％是声音（语调，语速，音量，声调）</a:t>
            </a:r>
            <a:endParaRPr lang="en-US" altLang="en-US" sz="2800" dirty="0"/>
          </a:p>
          <a:p>
            <a:pPr marL="514350" indent="-514350">
              <a:spcAft>
                <a:spcPts val="600"/>
              </a:spcAft>
            </a:pPr>
            <a:r>
              <a:rPr lang="en-US" altLang="en-US" sz="2800" dirty="0"/>
              <a:t>That means only 7% involves your actual words!</a:t>
            </a:r>
          </a:p>
          <a:p>
            <a:pPr marL="0" indent="0">
              <a:spcAft>
                <a:spcPts val="600"/>
              </a:spcAft>
              <a:buNone/>
            </a:pPr>
            <a:r>
              <a:rPr lang="zh-CN" altLang="en-US" sz="2800" dirty="0"/>
              <a:t>       这意味着只有</a:t>
            </a:r>
            <a:r>
              <a:rPr lang="en-US" altLang="zh-CN" sz="2800" dirty="0"/>
              <a:t>7</a:t>
            </a:r>
            <a:r>
              <a:rPr lang="zh-CN" altLang="en-US" sz="2800" dirty="0"/>
              <a:t>％涉及你的实际话语！</a:t>
            </a:r>
            <a:endParaRPr lang="en-US" altLang="en-US" sz="2800" dirty="0"/>
          </a:p>
          <a:p>
            <a:pPr marL="514350" indent="-514350">
              <a:spcAft>
                <a:spcPts val="600"/>
              </a:spcAft>
            </a:pPr>
            <a:r>
              <a:rPr lang="en-US" altLang="en-US" sz="2800" dirty="0"/>
              <a:t>This is why text messages are a bad way to communicate something important!</a:t>
            </a:r>
          </a:p>
          <a:p>
            <a:pPr marL="0" indent="0">
              <a:spcAft>
                <a:spcPts val="600"/>
              </a:spcAft>
              <a:buNone/>
            </a:pPr>
            <a:r>
              <a:rPr lang="zh-CN" altLang="en-US" sz="2800" dirty="0"/>
              <a:t>   这就是为什么短信是一个传达一些重要信息的坏方法！</a:t>
            </a:r>
            <a:endParaRPr lang="en-US" altLang="en-US" sz="2800" dirty="0"/>
          </a:p>
        </p:txBody>
      </p:sp>
    </p:spTree>
    <p:extLst>
      <p:ext uri="{BB962C8B-B14F-4D97-AF65-F5344CB8AC3E}">
        <p14:creationId xmlns:p14="http://schemas.microsoft.com/office/powerpoint/2010/main" val="36938894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wipe(left)">
                                      <p:cBhvr>
                                        <p:cTn id="10" dur="500"/>
                                        <p:tgtEl>
                                          <p:spTgt spid="614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wipe(left)">
                                      <p:cBhvr>
                                        <p:cTn id="15" dur="500"/>
                                        <p:tgtEl>
                                          <p:spTgt spid="6147">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6147">
                                            <p:txEl>
                                              <p:pRg st="3" end="3"/>
                                            </p:txEl>
                                          </p:spTgt>
                                        </p:tgtEl>
                                        <p:attrNameLst>
                                          <p:attrName>style.visibility</p:attrName>
                                        </p:attrNameLst>
                                      </p:cBhvr>
                                      <p:to>
                                        <p:strVal val="visible"/>
                                      </p:to>
                                    </p:set>
                                    <p:animEffect transition="in" filter="wipe(left)">
                                      <p:cBhvr>
                                        <p:cTn id="18" dur="500"/>
                                        <p:tgtEl>
                                          <p:spTgt spid="6147">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animEffect transition="in" filter="wipe(left)">
                                      <p:cBhvr>
                                        <p:cTn id="23" dur="500"/>
                                        <p:tgtEl>
                                          <p:spTgt spid="6147">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6147">
                                            <p:txEl>
                                              <p:pRg st="5" end="5"/>
                                            </p:txEl>
                                          </p:spTgt>
                                        </p:tgtEl>
                                        <p:attrNameLst>
                                          <p:attrName>style.visibility</p:attrName>
                                        </p:attrNameLst>
                                      </p:cBhvr>
                                      <p:to>
                                        <p:strVal val="visible"/>
                                      </p:to>
                                    </p:set>
                                    <p:animEffect transition="in" filter="wipe(left)">
                                      <p:cBhvr>
                                        <p:cTn id="26" dur="500"/>
                                        <p:tgtEl>
                                          <p:spTgt spid="6147">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6147">
                                            <p:txEl>
                                              <p:pRg st="6" end="6"/>
                                            </p:txEl>
                                          </p:spTgt>
                                        </p:tgtEl>
                                        <p:attrNameLst>
                                          <p:attrName>style.visibility</p:attrName>
                                        </p:attrNameLst>
                                      </p:cBhvr>
                                      <p:to>
                                        <p:strVal val="visible"/>
                                      </p:to>
                                    </p:set>
                                    <p:animEffect transition="in" filter="wipe(left)">
                                      <p:cBhvr>
                                        <p:cTn id="31" dur="500"/>
                                        <p:tgtEl>
                                          <p:spTgt spid="6147">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6147">
                                            <p:txEl>
                                              <p:pRg st="7" end="7"/>
                                            </p:txEl>
                                          </p:spTgt>
                                        </p:tgtEl>
                                        <p:attrNameLst>
                                          <p:attrName>style.visibility</p:attrName>
                                        </p:attrNameLst>
                                      </p:cBhvr>
                                      <p:to>
                                        <p:strVal val="visible"/>
                                      </p:to>
                                    </p:set>
                                    <p:animEffect transition="in" filter="wipe(left)">
                                      <p:cBhvr>
                                        <p:cTn id="34" dur="500"/>
                                        <p:tgtEl>
                                          <p:spTgt spid="61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
          <p:cNvSpPr>
            <a:spLocks noGrp="1"/>
          </p:cNvSpPr>
          <p:nvPr>
            <p:ph type="title"/>
          </p:nvPr>
        </p:nvSpPr>
        <p:spPr>
          <a:xfrm>
            <a:off x="1523999" y="76200"/>
            <a:ext cx="10431439" cy="914400"/>
          </a:xfrm>
        </p:spPr>
        <p:txBody>
          <a:bodyPr>
            <a:noAutofit/>
          </a:bodyPr>
          <a:lstStyle/>
          <a:p>
            <a:r>
              <a:rPr lang="en-US" altLang="en-US" sz="3200" b="1" u="sng" dirty="0" smtClean="0"/>
              <a:t>Everyone’s Body Language </a:t>
            </a:r>
            <a:r>
              <a:rPr lang="en-US" altLang="en-US" sz="3200" b="1" u="sng" dirty="0"/>
              <a:t>is Different : Watch for </a:t>
            </a:r>
            <a:r>
              <a:rPr lang="en-US" altLang="en-US" sz="3200" b="1" u="sng" dirty="0" smtClean="0"/>
              <a:t>Changes  </a:t>
            </a:r>
            <a:r>
              <a:rPr lang="zh-CN" altLang="en-US" sz="3200" b="1" u="sng" dirty="0" smtClean="0"/>
              <a:t>每</a:t>
            </a:r>
            <a:r>
              <a:rPr lang="zh-CN" altLang="en-US" sz="3200" b="1" u="sng" dirty="0"/>
              <a:t>个人都是不同的：留意变化</a:t>
            </a:r>
            <a:endParaRPr lang="en-US" altLang="en-US" sz="3200" b="1" u="sng" dirty="0"/>
          </a:p>
        </p:txBody>
      </p:sp>
      <p:sp>
        <p:nvSpPr>
          <p:cNvPr id="28675" name="Content Placeholder 3"/>
          <p:cNvSpPr>
            <a:spLocks noGrp="1"/>
          </p:cNvSpPr>
          <p:nvPr>
            <p:ph idx="1"/>
          </p:nvPr>
        </p:nvSpPr>
        <p:spPr>
          <a:xfrm>
            <a:off x="1523999" y="1295400"/>
            <a:ext cx="10090245" cy="5410200"/>
          </a:xfrm>
        </p:spPr>
        <p:txBody>
          <a:bodyPr>
            <a:normAutofit/>
          </a:bodyPr>
          <a:lstStyle/>
          <a:p>
            <a:r>
              <a:rPr lang="en-US" altLang="en-US" sz="2800" dirty="0"/>
              <a:t>Many different ways to read body language – each individual person is different.</a:t>
            </a:r>
          </a:p>
          <a:p>
            <a:pPr marL="0" indent="0">
              <a:buNone/>
            </a:pPr>
            <a:r>
              <a:rPr lang="zh-CN" altLang="en-US" sz="2800" dirty="0"/>
              <a:t> 有很多不同的方式去观察肢体语言</a:t>
            </a:r>
            <a:r>
              <a:rPr lang="en-US" altLang="zh-CN" sz="2800" dirty="0"/>
              <a:t>—</a:t>
            </a:r>
            <a:r>
              <a:rPr lang="zh-CN" altLang="en-US" sz="2800" dirty="0"/>
              <a:t>每个人是不一样的。</a:t>
            </a:r>
            <a:endParaRPr lang="en-US" altLang="en-US" sz="2800" dirty="0"/>
          </a:p>
          <a:p>
            <a:r>
              <a:rPr lang="en-US" altLang="en-US" sz="2800" dirty="0"/>
              <a:t>Begin by looking for a </a:t>
            </a:r>
            <a:r>
              <a:rPr lang="en-US" altLang="en-US" sz="2800" b="1" dirty="0"/>
              <a:t>normal “baseline.”  </a:t>
            </a:r>
            <a:r>
              <a:rPr lang="en-US" altLang="en-US" sz="2800" dirty="0"/>
              <a:t>When you see a </a:t>
            </a:r>
            <a:r>
              <a:rPr lang="en-US" altLang="en-US" sz="2800" b="1" dirty="0"/>
              <a:t>major change</a:t>
            </a:r>
            <a:r>
              <a:rPr lang="en-US" altLang="en-US" sz="2800" dirty="0"/>
              <a:t>, something might be wrong.</a:t>
            </a:r>
          </a:p>
          <a:p>
            <a:pPr marL="0" indent="0">
              <a:buNone/>
            </a:pPr>
            <a:r>
              <a:rPr lang="zh-CN" altLang="en-US" sz="2800" dirty="0"/>
              <a:t>    首先要寻找一个标准的“基线”。当你看到最主要的变化时，可能会出现一些问题</a:t>
            </a:r>
            <a:endParaRPr lang="en-US" altLang="en-US" sz="2800" dirty="0"/>
          </a:p>
          <a:p>
            <a:r>
              <a:rPr lang="en-US" altLang="en-US" sz="2800" dirty="0"/>
              <a:t>If you </a:t>
            </a:r>
            <a:r>
              <a:rPr lang="en-US" altLang="en-US" sz="2800" b="1" dirty="0"/>
              <a:t>learn a little</a:t>
            </a:r>
            <a:r>
              <a:rPr lang="en-US" altLang="en-US" sz="2800" dirty="0"/>
              <a:t>, you will know more than most people.</a:t>
            </a:r>
          </a:p>
          <a:p>
            <a:pPr marL="0" indent="0">
              <a:buNone/>
            </a:pPr>
            <a:r>
              <a:rPr lang="zh-CN" altLang="en-US" sz="2800" dirty="0"/>
              <a:t>    如果你学到了一点，你就会比大部分人了解的更多。</a:t>
            </a:r>
            <a:endParaRPr lang="en-US" altLang="en-US" sz="2800" dirty="0"/>
          </a:p>
        </p:txBody>
      </p:sp>
    </p:spTree>
    <p:extLst>
      <p:ext uri="{BB962C8B-B14F-4D97-AF65-F5344CB8AC3E}">
        <p14:creationId xmlns:p14="http://schemas.microsoft.com/office/powerpoint/2010/main" val="8395121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wipe(down)">
                                      <p:cBhvr>
                                        <p:cTn id="7" dur="500"/>
                                        <p:tgtEl>
                                          <p:spTgt spid="28675">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8675">
                                            <p:txEl>
                                              <p:pRg st="1" end="1"/>
                                            </p:txEl>
                                          </p:spTgt>
                                        </p:tgtEl>
                                        <p:attrNameLst>
                                          <p:attrName>style.visibility</p:attrName>
                                        </p:attrNameLst>
                                      </p:cBhvr>
                                      <p:to>
                                        <p:strVal val="visible"/>
                                      </p:to>
                                    </p:set>
                                    <p:animEffect transition="in" filter="wipe(down)">
                                      <p:cBhvr>
                                        <p:cTn id="10" dur="500"/>
                                        <p:tgtEl>
                                          <p:spTgt spid="2867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animEffect transition="in" filter="wipe(down)">
                                      <p:cBhvr>
                                        <p:cTn id="15" dur="500"/>
                                        <p:tgtEl>
                                          <p:spTgt spid="28675">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28675">
                                            <p:txEl>
                                              <p:pRg st="3" end="3"/>
                                            </p:txEl>
                                          </p:spTgt>
                                        </p:tgtEl>
                                        <p:attrNameLst>
                                          <p:attrName>style.visibility</p:attrName>
                                        </p:attrNameLst>
                                      </p:cBhvr>
                                      <p:to>
                                        <p:strVal val="visible"/>
                                      </p:to>
                                    </p:set>
                                    <p:animEffect transition="in" filter="wipe(down)">
                                      <p:cBhvr>
                                        <p:cTn id="18" dur="500"/>
                                        <p:tgtEl>
                                          <p:spTgt spid="2867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8675">
                                            <p:txEl>
                                              <p:pRg st="4" end="4"/>
                                            </p:txEl>
                                          </p:spTgt>
                                        </p:tgtEl>
                                        <p:attrNameLst>
                                          <p:attrName>style.visibility</p:attrName>
                                        </p:attrNameLst>
                                      </p:cBhvr>
                                      <p:to>
                                        <p:strVal val="visible"/>
                                      </p:to>
                                    </p:set>
                                    <p:animEffect transition="in" filter="wipe(down)">
                                      <p:cBhvr>
                                        <p:cTn id="23" dur="500"/>
                                        <p:tgtEl>
                                          <p:spTgt spid="28675">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28675">
                                            <p:txEl>
                                              <p:pRg st="5" end="5"/>
                                            </p:txEl>
                                          </p:spTgt>
                                        </p:tgtEl>
                                        <p:attrNameLst>
                                          <p:attrName>style.visibility</p:attrName>
                                        </p:attrNameLst>
                                      </p:cBhvr>
                                      <p:to>
                                        <p:strVal val="visible"/>
                                      </p:to>
                                    </p:set>
                                    <p:animEffect transition="in" filter="wipe(down)">
                                      <p:cBhvr>
                                        <p:cTn id="26" dur="500"/>
                                        <p:tgtEl>
                                          <p:spTgt spid="286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p:nvPr>
        </p:nvSpPr>
        <p:spPr>
          <a:xfrm>
            <a:off x="1981200" y="1"/>
            <a:ext cx="8432042" cy="868364"/>
          </a:xfrm>
        </p:spPr>
        <p:txBody>
          <a:bodyPr>
            <a:normAutofit fontScale="90000"/>
          </a:bodyPr>
          <a:lstStyle/>
          <a:p>
            <a:r>
              <a:rPr lang="en-US" altLang="en-US" sz="4000" b="1" u="sng" dirty="0"/>
              <a:t>Changes to look for include:</a:t>
            </a:r>
            <a:br>
              <a:rPr lang="en-US" altLang="en-US" sz="4000" b="1" u="sng" dirty="0"/>
            </a:br>
            <a:r>
              <a:rPr lang="zh-CN" altLang="en-US" sz="4000" b="1" u="sng" dirty="0"/>
              <a:t>需要注意的变化包括：</a:t>
            </a:r>
            <a:endParaRPr lang="en-US" altLang="en-US" sz="4000" b="1" u="sng" dirty="0"/>
          </a:p>
        </p:txBody>
      </p:sp>
      <p:sp>
        <p:nvSpPr>
          <p:cNvPr id="29699" name="Content Placeholder 3"/>
          <p:cNvSpPr>
            <a:spLocks noGrp="1"/>
          </p:cNvSpPr>
          <p:nvPr>
            <p:ph idx="1"/>
          </p:nvPr>
        </p:nvSpPr>
        <p:spPr>
          <a:xfrm>
            <a:off x="1866900" y="1514095"/>
            <a:ext cx="9105900" cy="5638800"/>
          </a:xfrm>
        </p:spPr>
        <p:txBody>
          <a:bodyPr/>
          <a:lstStyle/>
          <a:p>
            <a:pPr>
              <a:lnSpc>
                <a:spcPts val="2880"/>
              </a:lnSpc>
              <a:spcBef>
                <a:spcPts val="0"/>
              </a:spcBef>
              <a:spcAft>
                <a:spcPts val="1200"/>
              </a:spcAft>
            </a:pPr>
            <a:r>
              <a:rPr lang="en-US" altLang="en-US" b="1" dirty="0"/>
              <a:t>Face</a:t>
            </a:r>
            <a:r>
              <a:rPr lang="en-US" altLang="en-US" dirty="0"/>
              <a:t>: look for upper and lower parts to agree</a:t>
            </a:r>
          </a:p>
          <a:p>
            <a:pPr marL="0" indent="0">
              <a:lnSpc>
                <a:spcPts val="2880"/>
              </a:lnSpc>
              <a:spcBef>
                <a:spcPts val="0"/>
              </a:spcBef>
              <a:spcAft>
                <a:spcPts val="1200"/>
              </a:spcAft>
              <a:buNone/>
            </a:pPr>
            <a:r>
              <a:rPr lang="zh-CN" altLang="en-US" dirty="0"/>
              <a:t>     面部：寻找上下部分一致</a:t>
            </a:r>
            <a:endParaRPr lang="en-US" altLang="en-US" dirty="0"/>
          </a:p>
          <a:p>
            <a:pPr>
              <a:lnSpc>
                <a:spcPts val="2880"/>
              </a:lnSpc>
              <a:spcBef>
                <a:spcPts val="0"/>
              </a:spcBef>
              <a:spcAft>
                <a:spcPts val="1200"/>
              </a:spcAft>
            </a:pPr>
            <a:r>
              <a:rPr lang="en-US" altLang="en-US" b="1" dirty="0"/>
              <a:t>Body movements</a:t>
            </a:r>
            <a:r>
              <a:rPr lang="en-US" altLang="en-US" dirty="0"/>
              <a:t>: head nodding, hands and feet, relaxed or tight, crossed arms, etc.</a:t>
            </a:r>
          </a:p>
          <a:p>
            <a:pPr marL="0" indent="0">
              <a:lnSpc>
                <a:spcPts val="2880"/>
              </a:lnSpc>
              <a:spcBef>
                <a:spcPts val="0"/>
              </a:spcBef>
              <a:spcAft>
                <a:spcPts val="1200"/>
              </a:spcAft>
              <a:buNone/>
            </a:pPr>
            <a:r>
              <a:rPr lang="zh-CN" altLang="en-US" dirty="0"/>
              <a:t>     肢体动作：点头，手和脚，放松或紧绷，交叉手臂等。</a:t>
            </a:r>
            <a:endParaRPr lang="en-US" altLang="en-US" dirty="0"/>
          </a:p>
          <a:p>
            <a:pPr>
              <a:lnSpc>
                <a:spcPts val="2880"/>
              </a:lnSpc>
              <a:spcBef>
                <a:spcPts val="0"/>
              </a:spcBef>
              <a:spcAft>
                <a:spcPts val="1200"/>
              </a:spcAft>
            </a:pPr>
            <a:r>
              <a:rPr lang="en-US" altLang="en-US" b="1" dirty="0"/>
              <a:t>Vocal tone</a:t>
            </a:r>
            <a:r>
              <a:rPr lang="en-US" altLang="en-US" dirty="0"/>
              <a:t>: fast, slow, loud, quiet, formal vs. informal, etc.</a:t>
            </a:r>
          </a:p>
          <a:p>
            <a:pPr marL="0" indent="0">
              <a:lnSpc>
                <a:spcPts val="2880"/>
              </a:lnSpc>
              <a:spcBef>
                <a:spcPts val="0"/>
              </a:spcBef>
              <a:spcAft>
                <a:spcPts val="1200"/>
              </a:spcAft>
              <a:buNone/>
            </a:pPr>
            <a:r>
              <a:rPr lang="zh-CN" altLang="en-US" dirty="0"/>
              <a:t>     声调：快，慢，响亮，安静，正式与非正式等。</a:t>
            </a:r>
            <a:endParaRPr lang="en-US" altLang="en-US" dirty="0"/>
          </a:p>
          <a:p>
            <a:pPr>
              <a:lnSpc>
                <a:spcPts val="2880"/>
              </a:lnSpc>
              <a:spcBef>
                <a:spcPts val="0"/>
              </a:spcBef>
              <a:spcAft>
                <a:spcPts val="1200"/>
              </a:spcAft>
            </a:pPr>
            <a:r>
              <a:rPr lang="en-US" altLang="en-US" b="1" dirty="0"/>
              <a:t>Physical actions</a:t>
            </a:r>
            <a:r>
              <a:rPr lang="en-US" altLang="en-US" dirty="0"/>
              <a:t>: create distance, place something between you, etc.</a:t>
            </a:r>
          </a:p>
          <a:p>
            <a:pPr marL="0" indent="0">
              <a:lnSpc>
                <a:spcPts val="2880"/>
              </a:lnSpc>
              <a:spcBef>
                <a:spcPts val="0"/>
              </a:spcBef>
              <a:spcAft>
                <a:spcPts val="1200"/>
              </a:spcAft>
              <a:buNone/>
            </a:pPr>
            <a:r>
              <a:rPr lang="zh-CN" altLang="en-US" dirty="0"/>
              <a:t>    身体动作：创造距离，在你们之间放置一些东西等。</a:t>
            </a:r>
            <a:endParaRPr lang="en-US" altLang="en-US" dirty="0"/>
          </a:p>
        </p:txBody>
      </p:sp>
    </p:spTree>
    <p:extLst>
      <p:ext uri="{BB962C8B-B14F-4D97-AF65-F5344CB8AC3E}">
        <p14:creationId xmlns:p14="http://schemas.microsoft.com/office/powerpoint/2010/main" val="18456623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wipe(down)">
                                      <p:cBhvr>
                                        <p:cTn id="7" dur="500"/>
                                        <p:tgtEl>
                                          <p:spTgt spid="29699">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9699">
                                            <p:txEl>
                                              <p:pRg st="1" end="1"/>
                                            </p:txEl>
                                          </p:spTgt>
                                        </p:tgtEl>
                                        <p:attrNameLst>
                                          <p:attrName>style.visibility</p:attrName>
                                        </p:attrNameLst>
                                      </p:cBhvr>
                                      <p:to>
                                        <p:strVal val="visible"/>
                                      </p:to>
                                    </p:set>
                                    <p:animEffect transition="in" filter="wipe(down)">
                                      <p:cBhvr>
                                        <p:cTn id="10" dur="500"/>
                                        <p:tgtEl>
                                          <p:spTgt spid="2969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animEffect transition="in" filter="wipe(down)">
                                      <p:cBhvr>
                                        <p:cTn id="15" dur="500"/>
                                        <p:tgtEl>
                                          <p:spTgt spid="29699">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29699">
                                            <p:txEl>
                                              <p:pRg st="3" end="3"/>
                                            </p:txEl>
                                          </p:spTgt>
                                        </p:tgtEl>
                                        <p:attrNameLst>
                                          <p:attrName>style.visibility</p:attrName>
                                        </p:attrNameLst>
                                      </p:cBhvr>
                                      <p:to>
                                        <p:strVal val="visible"/>
                                      </p:to>
                                    </p:set>
                                    <p:animEffect transition="in" filter="wipe(down)">
                                      <p:cBhvr>
                                        <p:cTn id="18" dur="500"/>
                                        <p:tgtEl>
                                          <p:spTgt spid="2969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9699">
                                            <p:txEl>
                                              <p:pRg st="4" end="4"/>
                                            </p:txEl>
                                          </p:spTgt>
                                        </p:tgtEl>
                                        <p:attrNameLst>
                                          <p:attrName>style.visibility</p:attrName>
                                        </p:attrNameLst>
                                      </p:cBhvr>
                                      <p:to>
                                        <p:strVal val="visible"/>
                                      </p:to>
                                    </p:set>
                                    <p:animEffect transition="in" filter="wipe(down)">
                                      <p:cBhvr>
                                        <p:cTn id="23" dur="500"/>
                                        <p:tgtEl>
                                          <p:spTgt spid="29699">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29699">
                                            <p:txEl>
                                              <p:pRg st="5" end="5"/>
                                            </p:txEl>
                                          </p:spTgt>
                                        </p:tgtEl>
                                        <p:attrNameLst>
                                          <p:attrName>style.visibility</p:attrName>
                                        </p:attrNameLst>
                                      </p:cBhvr>
                                      <p:to>
                                        <p:strVal val="visible"/>
                                      </p:to>
                                    </p:set>
                                    <p:animEffect transition="in" filter="wipe(down)">
                                      <p:cBhvr>
                                        <p:cTn id="26" dur="500"/>
                                        <p:tgtEl>
                                          <p:spTgt spid="29699">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29699">
                                            <p:txEl>
                                              <p:pRg st="6" end="6"/>
                                            </p:txEl>
                                          </p:spTgt>
                                        </p:tgtEl>
                                        <p:attrNameLst>
                                          <p:attrName>style.visibility</p:attrName>
                                        </p:attrNameLst>
                                      </p:cBhvr>
                                      <p:to>
                                        <p:strVal val="visible"/>
                                      </p:to>
                                    </p:set>
                                    <p:animEffect transition="in" filter="wipe(down)">
                                      <p:cBhvr>
                                        <p:cTn id="31" dur="500"/>
                                        <p:tgtEl>
                                          <p:spTgt spid="29699">
                                            <p:txEl>
                                              <p:pRg st="6" end="6"/>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29699">
                                            <p:txEl>
                                              <p:pRg st="7" end="7"/>
                                            </p:txEl>
                                          </p:spTgt>
                                        </p:tgtEl>
                                        <p:attrNameLst>
                                          <p:attrName>style.visibility</p:attrName>
                                        </p:attrNameLst>
                                      </p:cBhvr>
                                      <p:to>
                                        <p:strVal val="visible"/>
                                      </p:to>
                                    </p:set>
                                    <p:animEffect transition="in" filter="wipe(down)">
                                      <p:cBhvr>
                                        <p:cTn id="34" dur="500"/>
                                        <p:tgtEl>
                                          <p:spTgt spid="296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64613"/>
            <a:ext cx="8911687" cy="666808"/>
          </a:xfrm>
        </p:spPr>
        <p:txBody>
          <a:bodyPr/>
          <a:lstStyle/>
          <a:p>
            <a:r>
              <a:rPr lang="en-US" b="1" u="sng" dirty="0" smtClean="0"/>
              <a:t>A Reminder:</a:t>
            </a:r>
            <a:endParaRPr lang="en-US" b="1" u="sng" dirty="0"/>
          </a:p>
        </p:txBody>
      </p:sp>
      <p:sp>
        <p:nvSpPr>
          <p:cNvPr id="3" name="Content Placeholder 2"/>
          <p:cNvSpPr>
            <a:spLocks noGrp="1"/>
          </p:cNvSpPr>
          <p:nvPr>
            <p:ph idx="1"/>
          </p:nvPr>
        </p:nvSpPr>
        <p:spPr>
          <a:xfrm>
            <a:off x="2211859" y="1031421"/>
            <a:ext cx="9292753" cy="5406449"/>
          </a:xfrm>
        </p:spPr>
        <p:txBody>
          <a:bodyPr>
            <a:normAutofit fontScale="92500"/>
          </a:bodyPr>
          <a:lstStyle/>
          <a:p>
            <a:pPr>
              <a:spcAft>
                <a:spcPts val="1200"/>
              </a:spcAft>
            </a:pPr>
            <a:r>
              <a:rPr lang="en-US" dirty="0" smtClean="0"/>
              <a:t>Like anything important, good marriages don’t happen by chance – they take time and effort. </a:t>
            </a:r>
          </a:p>
          <a:p>
            <a:pPr>
              <a:spcAft>
                <a:spcPts val="1200"/>
              </a:spcAft>
            </a:pPr>
            <a:r>
              <a:rPr lang="en-US" dirty="0" smtClean="0"/>
              <a:t>In the final three months of 2020, more than 1 million couples in China requested a divorce (13% increase over 2019).*</a:t>
            </a:r>
          </a:p>
          <a:p>
            <a:pPr>
              <a:spcAft>
                <a:spcPts val="1200"/>
              </a:spcAft>
            </a:pPr>
            <a:r>
              <a:rPr lang="en-US" dirty="0"/>
              <a:t>BEIJING </a:t>
            </a:r>
            <a:r>
              <a:rPr lang="en-US" dirty="0" smtClean="0"/>
              <a:t>27-Mar-21:  For </a:t>
            </a:r>
            <a:r>
              <a:rPr lang="en-US" dirty="0"/>
              <a:t>Qi </a:t>
            </a:r>
            <a:r>
              <a:rPr lang="en-US" dirty="0" err="1"/>
              <a:t>Jia</a:t>
            </a:r>
            <a:r>
              <a:rPr lang="en-US" dirty="0"/>
              <a:t>, an office worker and blogger in China, the decision to divorce her husband was not one she took lightly</a:t>
            </a:r>
            <a:r>
              <a:rPr lang="en-US" dirty="0" smtClean="0"/>
              <a:t>.  "</a:t>
            </a:r>
            <a:r>
              <a:rPr lang="en-US" dirty="0"/>
              <a:t>He became so sloppy and had an addiction to gaming," Qi, 39, who lives in the eastern city of Changzhou, said. "I took care of our child by myself</a:t>
            </a:r>
            <a:r>
              <a:rPr lang="en-US" dirty="0" smtClean="0"/>
              <a:t>.“  The </a:t>
            </a:r>
            <a:r>
              <a:rPr lang="en-US" dirty="0"/>
              <a:t>couple lived </a:t>
            </a:r>
            <a:r>
              <a:rPr lang="en-US" dirty="0" smtClean="0"/>
              <a:t>apart </a:t>
            </a:r>
            <a:r>
              <a:rPr lang="en-US" dirty="0"/>
              <a:t>due to work, for 13 years and </a:t>
            </a:r>
            <a:r>
              <a:rPr lang="en-US" b="1" dirty="0"/>
              <a:t>had little communication</a:t>
            </a:r>
            <a:r>
              <a:rPr lang="en-US" dirty="0"/>
              <a:t>, she wrote in a personal testimony posted on the Chinese social media site, </a:t>
            </a:r>
            <a:r>
              <a:rPr lang="en-US" dirty="0" err="1"/>
              <a:t>Douban</a:t>
            </a:r>
            <a:r>
              <a:rPr lang="en-US" dirty="0" smtClean="0"/>
              <a:t>.</a:t>
            </a:r>
            <a:endParaRPr lang="en-US" dirty="0"/>
          </a:p>
          <a:p>
            <a:pPr marL="0" indent="0">
              <a:spcAft>
                <a:spcPts val="1200"/>
              </a:spcAft>
              <a:buNone/>
            </a:pPr>
            <a:r>
              <a:rPr lang="en-US" sz="1800" dirty="0" smtClean="0"/>
              <a:t>                                                                   * Data from Civil Affairs Bureau of China</a:t>
            </a:r>
          </a:p>
        </p:txBody>
      </p:sp>
    </p:spTree>
    <p:extLst>
      <p:ext uri="{BB962C8B-B14F-4D97-AF65-F5344CB8AC3E}">
        <p14:creationId xmlns:p14="http://schemas.microsoft.com/office/powerpoint/2010/main" val="138966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left)">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473" y="341194"/>
            <a:ext cx="9198140" cy="1160060"/>
          </a:xfrm>
        </p:spPr>
        <p:txBody>
          <a:bodyPr>
            <a:normAutofit fontScale="90000"/>
          </a:bodyPr>
          <a:lstStyle/>
          <a:p>
            <a:r>
              <a:rPr lang="en-US" dirty="0" smtClean="0"/>
              <a:t>“Becoming One” is our goal, and can only happen with </a:t>
            </a:r>
            <a:r>
              <a:rPr lang="en-US" b="1" dirty="0" smtClean="0"/>
              <a:t>effective communication.</a:t>
            </a:r>
            <a:endParaRPr lang="en-US" b="1" dirty="0"/>
          </a:p>
        </p:txBody>
      </p:sp>
      <p:sp>
        <p:nvSpPr>
          <p:cNvPr id="3" name="Content Placeholder 2"/>
          <p:cNvSpPr>
            <a:spLocks noGrp="1"/>
          </p:cNvSpPr>
          <p:nvPr>
            <p:ph idx="1"/>
          </p:nvPr>
        </p:nvSpPr>
        <p:spPr>
          <a:xfrm>
            <a:off x="2073499" y="1678675"/>
            <a:ext cx="9684912" cy="5018339"/>
          </a:xfrm>
        </p:spPr>
        <p:txBody>
          <a:bodyPr>
            <a:normAutofit fontScale="92500" lnSpcReduction="10000"/>
          </a:bodyPr>
          <a:lstStyle/>
          <a:p>
            <a:r>
              <a:rPr lang="en-US" sz="2800" dirty="0" smtClean="0"/>
              <a:t>We all have a longing to be truly known by our spouse</a:t>
            </a:r>
          </a:p>
          <a:p>
            <a:r>
              <a:rPr lang="en-US" sz="2800" dirty="0" smtClean="0"/>
              <a:t>Communication involves the speaker, the listener, and the message</a:t>
            </a:r>
          </a:p>
          <a:p>
            <a:r>
              <a:rPr lang="en-US" sz="2800" dirty="0" smtClean="0"/>
              <a:t>We need to hear each other’s experiences, thoughts, feelings, and desires</a:t>
            </a:r>
          </a:p>
          <a:p>
            <a:r>
              <a:rPr lang="en-US" sz="2800" dirty="0" smtClean="0"/>
              <a:t>You may have been taught to hide your feelings during upbringing, and it will take courage to re-learn how to talk about feelings</a:t>
            </a:r>
          </a:p>
          <a:p>
            <a:r>
              <a:rPr lang="en-US" sz="2800" dirty="0"/>
              <a:t>“speaking the truth in love,” Ephesians </a:t>
            </a:r>
            <a:r>
              <a:rPr lang="en-US" sz="2800" dirty="0" smtClean="0"/>
              <a:t>4:15</a:t>
            </a:r>
          </a:p>
          <a:p>
            <a:r>
              <a:rPr lang="en-US" sz="2800" dirty="0"/>
              <a:t>Skill development requires education, discovery, practice, feedback, and improvement</a:t>
            </a:r>
            <a:r>
              <a:rPr lang="en-US" sz="2800" dirty="0" smtClean="0"/>
              <a:t>.</a:t>
            </a:r>
            <a:endParaRPr lang="en-US" sz="2800" dirty="0"/>
          </a:p>
        </p:txBody>
      </p:sp>
    </p:spTree>
    <p:extLst>
      <p:ext uri="{BB962C8B-B14F-4D97-AF65-F5344CB8AC3E}">
        <p14:creationId xmlns:p14="http://schemas.microsoft.com/office/powerpoint/2010/main" val="116531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Woman,presentation,business woman,corporate,hello - free ..."/>
          <p:cNvPicPr>
            <a:picLocks noChangeAspect="1"/>
          </p:cNvPicPr>
          <p:nvPr/>
        </p:nvPicPr>
        <p:blipFill rotWithShape="1">
          <a:blip r:embed="rId3">
            <a:extLst>
              <a:ext uri="{28A0092B-C50C-407E-A947-70E740481C1C}">
                <a14:useLocalDpi xmlns:a14="http://schemas.microsoft.com/office/drawing/2010/main" val="0"/>
              </a:ext>
            </a:extLst>
          </a:blip>
          <a:srcRect l="21455" t="10196" r="15269" b="53255"/>
          <a:stretch/>
        </p:blipFill>
        <p:spPr>
          <a:xfrm>
            <a:off x="1370154" y="1393955"/>
            <a:ext cx="3044414" cy="2506532"/>
          </a:xfrm>
          <a:prstGeom prst="rect">
            <a:avLst/>
          </a:prstGeom>
        </p:spPr>
      </p:pic>
      <p:pic>
        <p:nvPicPr>
          <p:cNvPr id="1030" name="Picture 6" descr="C:\Users\dell\AppData\Local\Microsoft\Windows\Temporary Internet Files\Content.IE5\QMELX374\kids-00144[1].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934200" y="4419601"/>
            <a:ext cx="2888232" cy="2820539"/>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5770662" y="157558"/>
            <a:ext cx="6421337" cy="1575736"/>
          </a:xfrm>
        </p:spPr>
        <p:txBody>
          <a:bodyPr>
            <a:normAutofit fontScale="90000"/>
          </a:bodyPr>
          <a:lstStyle/>
          <a:p>
            <a:pPr algn="l"/>
            <a:r>
              <a:rPr lang="en-US" u="sng" dirty="0" smtClean="0"/>
              <a:t>Did you  really understand me?</a:t>
            </a:r>
            <a:br>
              <a:rPr lang="en-US" u="sng" dirty="0" smtClean="0"/>
            </a:br>
            <a:r>
              <a:rPr lang="zh-CN" altLang="en-US" u="sng" dirty="0"/>
              <a:t>你</a:t>
            </a:r>
            <a:r>
              <a:rPr lang="zh-CN" altLang="en-US" u="sng" dirty="0" smtClean="0"/>
              <a:t>真的理解我吗？</a:t>
            </a:r>
            <a:endParaRPr lang="en-US" u="sng" dirty="0"/>
          </a:p>
        </p:txBody>
      </p:sp>
      <p:sp>
        <p:nvSpPr>
          <p:cNvPr id="8" name="Freeform 7"/>
          <p:cNvSpPr/>
          <p:nvPr/>
        </p:nvSpPr>
        <p:spPr>
          <a:xfrm>
            <a:off x="4963237" y="2453501"/>
            <a:ext cx="2784143" cy="3050765"/>
          </a:xfrm>
          <a:custGeom>
            <a:avLst/>
            <a:gdLst>
              <a:gd name="connsiteX0" fmla="*/ 0 w 2784143"/>
              <a:gd name="connsiteY0" fmla="*/ 57688 h 3050765"/>
              <a:gd name="connsiteX1" fmla="*/ 68239 w 2784143"/>
              <a:gd name="connsiteY1" fmla="*/ 16745 h 3050765"/>
              <a:gd name="connsiteX2" fmla="*/ 286603 w 2784143"/>
              <a:gd name="connsiteY2" fmla="*/ 16745 h 3050765"/>
              <a:gd name="connsiteX3" fmla="*/ 450376 w 2784143"/>
              <a:gd name="connsiteY3" fmla="*/ 71336 h 3050765"/>
              <a:gd name="connsiteX4" fmla="*/ 491319 w 2784143"/>
              <a:gd name="connsiteY4" fmla="*/ 84984 h 3050765"/>
              <a:gd name="connsiteX5" fmla="*/ 532263 w 2784143"/>
              <a:gd name="connsiteY5" fmla="*/ 98631 h 3050765"/>
              <a:gd name="connsiteX6" fmla="*/ 573206 w 2784143"/>
              <a:gd name="connsiteY6" fmla="*/ 153222 h 3050765"/>
              <a:gd name="connsiteX7" fmla="*/ 614149 w 2784143"/>
              <a:gd name="connsiteY7" fmla="*/ 194166 h 3050765"/>
              <a:gd name="connsiteX8" fmla="*/ 627797 w 2784143"/>
              <a:gd name="connsiteY8" fmla="*/ 235109 h 3050765"/>
              <a:gd name="connsiteX9" fmla="*/ 668740 w 2784143"/>
              <a:gd name="connsiteY9" fmla="*/ 316996 h 3050765"/>
              <a:gd name="connsiteX10" fmla="*/ 614149 w 2784143"/>
              <a:gd name="connsiteY10" fmla="*/ 521712 h 3050765"/>
              <a:gd name="connsiteX11" fmla="*/ 532263 w 2784143"/>
              <a:gd name="connsiteY11" fmla="*/ 508064 h 3050765"/>
              <a:gd name="connsiteX12" fmla="*/ 491319 w 2784143"/>
              <a:gd name="connsiteY12" fmla="*/ 494416 h 3050765"/>
              <a:gd name="connsiteX13" fmla="*/ 409433 w 2784143"/>
              <a:gd name="connsiteY13" fmla="*/ 412530 h 3050765"/>
              <a:gd name="connsiteX14" fmla="*/ 382137 w 2784143"/>
              <a:gd name="connsiteY14" fmla="*/ 357939 h 3050765"/>
              <a:gd name="connsiteX15" fmla="*/ 354842 w 2784143"/>
              <a:gd name="connsiteY15" fmla="*/ 316996 h 3050765"/>
              <a:gd name="connsiteX16" fmla="*/ 341194 w 2784143"/>
              <a:gd name="connsiteY16" fmla="*/ 276052 h 3050765"/>
              <a:gd name="connsiteX17" fmla="*/ 382137 w 2784143"/>
              <a:gd name="connsiteY17" fmla="*/ 194166 h 3050765"/>
              <a:gd name="connsiteX18" fmla="*/ 464024 w 2784143"/>
              <a:gd name="connsiteY18" fmla="*/ 139575 h 3050765"/>
              <a:gd name="connsiteX19" fmla="*/ 504967 w 2784143"/>
              <a:gd name="connsiteY19" fmla="*/ 98631 h 3050765"/>
              <a:gd name="connsiteX20" fmla="*/ 586854 w 2784143"/>
              <a:gd name="connsiteY20" fmla="*/ 44040 h 3050765"/>
              <a:gd name="connsiteX21" fmla="*/ 723331 w 2784143"/>
              <a:gd name="connsiteY21" fmla="*/ 57688 h 3050765"/>
              <a:gd name="connsiteX22" fmla="*/ 791570 w 2784143"/>
              <a:gd name="connsiteY22" fmla="*/ 125927 h 3050765"/>
              <a:gd name="connsiteX23" fmla="*/ 873457 w 2784143"/>
              <a:gd name="connsiteY23" fmla="*/ 180518 h 3050765"/>
              <a:gd name="connsiteX24" fmla="*/ 928048 w 2784143"/>
              <a:gd name="connsiteY24" fmla="*/ 221461 h 3050765"/>
              <a:gd name="connsiteX25" fmla="*/ 968991 w 2784143"/>
              <a:gd name="connsiteY25" fmla="*/ 248757 h 3050765"/>
              <a:gd name="connsiteX26" fmla="*/ 1009934 w 2784143"/>
              <a:gd name="connsiteY26" fmla="*/ 303348 h 3050765"/>
              <a:gd name="connsiteX27" fmla="*/ 1091821 w 2784143"/>
              <a:gd name="connsiteY27" fmla="*/ 371587 h 3050765"/>
              <a:gd name="connsiteX28" fmla="*/ 1146412 w 2784143"/>
              <a:gd name="connsiteY28" fmla="*/ 453473 h 3050765"/>
              <a:gd name="connsiteX29" fmla="*/ 1228298 w 2784143"/>
              <a:gd name="connsiteY29" fmla="*/ 549007 h 3050765"/>
              <a:gd name="connsiteX30" fmla="*/ 1269242 w 2784143"/>
              <a:gd name="connsiteY30" fmla="*/ 685485 h 3050765"/>
              <a:gd name="connsiteX31" fmla="*/ 1228298 w 2784143"/>
              <a:gd name="connsiteY31" fmla="*/ 876554 h 3050765"/>
              <a:gd name="connsiteX32" fmla="*/ 1187355 w 2784143"/>
              <a:gd name="connsiteY32" fmla="*/ 903849 h 3050765"/>
              <a:gd name="connsiteX33" fmla="*/ 1119116 w 2784143"/>
              <a:gd name="connsiteY33" fmla="*/ 972088 h 3050765"/>
              <a:gd name="connsiteX34" fmla="*/ 1078173 w 2784143"/>
              <a:gd name="connsiteY34" fmla="*/ 1013031 h 3050765"/>
              <a:gd name="connsiteX35" fmla="*/ 996286 w 2784143"/>
              <a:gd name="connsiteY35" fmla="*/ 1067622 h 3050765"/>
              <a:gd name="connsiteX36" fmla="*/ 900752 w 2784143"/>
              <a:gd name="connsiteY36" fmla="*/ 1040327 h 3050765"/>
              <a:gd name="connsiteX37" fmla="*/ 887104 w 2784143"/>
              <a:gd name="connsiteY37" fmla="*/ 999384 h 3050765"/>
              <a:gd name="connsiteX38" fmla="*/ 818865 w 2784143"/>
              <a:gd name="connsiteY38" fmla="*/ 876554 h 3050765"/>
              <a:gd name="connsiteX39" fmla="*/ 873457 w 2784143"/>
              <a:gd name="connsiteY39" fmla="*/ 808315 h 3050765"/>
              <a:gd name="connsiteX40" fmla="*/ 900752 w 2784143"/>
              <a:gd name="connsiteY40" fmla="*/ 767372 h 3050765"/>
              <a:gd name="connsiteX41" fmla="*/ 1023582 w 2784143"/>
              <a:gd name="connsiteY41" fmla="*/ 671837 h 3050765"/>
              <a:gd name="connsiteX42" fmla="*/ 1050877 w 2784143"/>
              <a:gd name="connsiteY42" fmla="*/ 630894 h 3050765"/>
              <a:gd name="connsiteX43" fmla="*/ 1146412 w 2784143"/>
              <a:gd name="connsiteY43" fmla="*/ 603599 h 3050765"/>
              <a:gd name="connsiteX44" fmla="*/ 1337480 w 2784143"/>
              <a:gd name="connsiteY44" fmla="*/ 644542 h 3050765"/>
              <a:gd name="connsiteX45" fmla="*/ 1405719 w 2784143"/>
              <a:gd name="connsiteY45" fmla="*/ 740076 h 3050765"/>
              <a:gd name="connsiteX46" fmla="*/ 1419367 w 2784143"/>
              <a:gd name="connsiteY46" fmla="*/ 781019 h 3050765"/>
              <a:gd name="connsiteX47" fmla="*/ 1487606 w 2784143"/>
              <a:gd name="connsiteY47" fmla="*/ 876554 h 3050765"/>
              <a:gd name="connsiteX48" fmla="*/ 1514901 w 2784143"/>
              <a:gd name="connsiteY48" fmla="*/ 958440 h 3050765"/>
              <a:gd name="connsiteX49" fmla="*/ 1528549 w 2784143"/>
              <a:gd name="connsiteY49" fmla="*/ 999384 h 3050765"/>
              <a:gd name="connsiteX50" fmla="*/ 1514901 w 2784143"/>
              <a:gd name="connsiteY50" fmla="*/ 1149509 h 3050765"/>
              <a:gd name="connsiteX51" fmla="*/ 1487606 w 2784143"/>
              <a:gd name="connsiteY51" fmla="*/ 1190452 h 3050765"/>
              <a:gd name="connsiteX52" fmla="*/ 1405719 w 2784143"/>
              <a:gd name="connsiteY52" fmla="*/ 1272339 h 3050765"/>
              <a:gd name="connsiteX53" fmla="*/ 1282889 w 2784143"/>
              <a:gd name="connsiteY53" fmla="*/ 1354225 h 3050765"/>
              <a:gd name="connsiteX54" fmla="*/ 1241946 w 2784143"/>
              <a:gd name="connsiteY54" fmla="*/ 1381521 h 3050765"/>
              <a:gd name="connsiteX55" fmla="*/ 1119116 w 2784143"/>
              <a:gd name="connsiteY55" fmla="*/ 1449760 h 3050765"/>
              <a:gd name="connsiteX56" fmla="*/ 1037230 w 2784143"/>
              <a:gd name="connsiteY56" fmla="*/ 1531646 h 3050765"/>
              <a:gd name="connsiteX57" fmla="*/ 982639 w 2784143"/>
              <a:gd name="connsiteY57" fmla="*/ 1613533 h 3050765"/>
              <a:gd name="connsiteX58" fmla="*/ 941695 w 2784143"/>
              <a:gd name="connsiteY58" fmla="*/ 1695419 h 3050765"/>
              <a:gd name="connsiteX59" fmla="*/ 914400 w 2784143"/>
              <a:gd name="connsiteY59" fmla="*/ 1777306 h 3050765"/>
              <a:gd name="connsiteX60" fmla="*/ 900752 w 2784143"/>
              <a:gd name="connsiteY60" fmla="*/ 1818249 h 3050765"/>
              <a:gd name="connsiteX61" fmla="*/ 873457 w 2784143"/>
              <a:gd name="connsiteY61" fmla="*/ 1913784 h 3050765"/>
              <a:gd name="connsiteX62" fmla="*/ 900752 w 2784143"/>
              <a:gd name="connsiteY62" fmla="*/ 1968375 h 3050765"/>
              <a:gd name="connsiteX63" fmla="*/ 982639 w 2784143"/>
              <a:gd name="connsiteY63" fmla="*/ 2009318 h 3050765"/>
              <a:gd name="connsiteX64" fmla="*/ 1023582 w 2784143"/>
              <a:gd name="connsiteY64" fmla="*/ 2036613 h 3050765"/>
              <a:gd name="connsiteX65" fmla="*/ 1310185 w 2784143"/>
              <a:gd name="connsiteY65" fmla="*/ 2009318 h 3050765"/>
              <a:gd name="connsiteX66" fmla="*/ 1419367 w 2784143"/>
              <a:gd name="connsiteY66" fmla="*/ 1982022 h 3050765"/>
              <a:gd name="connsiteX67" fmla="*/ 1501254 w 2784143"/>
              <a:gd name="connsiteY67" fmla="*/ 1927431 h 3050765"/>
              <a:gd name="connsiteX68" fmla="*/ 1542197 w 2784143"/>
              <a:gd name="connsiteY68" fmla="*/ 1845545 h 3050765"/>
              <a:gd name="connsiteX69" fmla="*/ 1446663 w 2784143"/>
              <a:gd name="connsiteY69" fmla="*/ 1681772 h 3050765"/>
              <a:gd name="connsiteX70" fmla="*/ 1378424 w 2784143"/>
              <a:gd name="connsiteY70" fmla="*/ 1599885 h 3050765"/>
              <a:gd name="connsiteX71" fmla="*/ 1296537 w 2784143"/>
              <a:gd name="connsiteY71" fmla="*/ 1545294 h 3050765"/>
              <a:gd name="connsiteX72" fmla="*/ 1132764 w 2784143"/>
              <a:gd name="connsiteY72" fmla="*/ 1504351 h 3050765"/>
              <a:gd name="connsiteX73" fmla="*/ 846161 w 2784143"/>
              <a:gd name="connsiteY73" fmla="*/ 1517999 h 3050765"/>
              <a:gd name="connsiteX74" fmla="*/ 777922 w 2784143"/>
              <a:gd name="connsiteY74" fmla="*/ 1586237 h 3050765"/>
              <a:gd name="connsiteX75" fmla="*/ 709683 w 2784143"/>
              <a:gd name="connsiteY75" fmla="*/ 1668124 h 3050765"/>
              <a:gd name="connsiteX76" fmla="*/ 668740 w 2784143"/>
              <a:gd name="connsiteY76" fmla="*/ 1790954 h 3050765"/>
              <a:gd name="connsiteX77" fmla="*/ 655092 w 2784143"/>
              <a:gd name="connsiteY77" fmla="*/ 1831897 h 3050765"/>
              <a:gd name="connsiteX78" fmla="*/ 641445 w 2784143"/>
              <a:gd name="connsiteY78" fmla="*/ 1886488 h 3050765"/>
              <a:gd name="connsiteX79" fmla="*/ 668740 w 2784143"/>
              <a:gd name="connsiteY79" fmla="*/ 1995670 h 3050765"/>
              <a:gd name="connsiteX80" fmla="*/ 709683 w 2784143"/>
              <a:gd name="connsiteY80" fmla="*/ 2063909 h 3050765"/>
              <a:gd name="connsiteX81" fmla="*/ 736979 w 2784143"/>
              <a:gd name="connsiteY81" fmla="*/ 2145796 h 3050765"/>
              <a:gd name="connsiteX82" fmla="*/ 791570 w 2784143"/>
              <a:gd name="connsiteY82" fmla="*/ 2241330 h 3050765"/>
              <a:gd name="connsiteX83" fmla="*/ 846161 w 2784143"/>
              <a:gd name="connsiteY83" fmla="*/ 2336864 h 3050765"/>
              <a:gd name="connsiteX84" fmla="*/ 859809 w 2784143"/>
              <a:gd name="connsiteY84" fmla="*/ 2391455 h 3050765"/>
              <a:gd name="connsiteX85" fmla="*/ 941695 w 2784143"/>
              <a:gd name="connsiteY85" fmla="*/ 2446046 h 3050765"/>
              <a:gd name="connsiteX86" fmla="*/ 996286 w 2784143"/>
              <a:gd name="connsiteY86" fmla="*/ 2486990 h 3050765"/>
              <a:gd name="connsiteX87" fmla="*/ 1023582 w 2784143"/>
              <a:gd name="connsiteY87" fmla="*/ 2527933 h 3050765"/>
              <a:gd name="connsiteX88" fmla="*/ 1078173 w 2784143"/>
              <a:gd name="connsiteY88" fmla="*/ 2555228 h 3050765"/>
              <a:gd name="connsiteX89" fmla="*/ 1160060 w 2784143"/>
              <a:gd name="connsiteY89" fmla="*/ 2609819 h 3050765"/>
              <a:gd name="connsiteX90" fmla="*/ 1241946 w 2784143"/>
              <a:gd name="connsiteY90" fmla="*/ 2664410 h 3050765"/>
              <a:gd name="connsiteX91" fmla="*/ 1337480 w 2784143"/>
              <a:gd name="connsiteY91" fmla="*/ 2705354 h 3050765"/>
              <a:gd name="connsiteX92" fmla="*/ 1487606 w 2784143"/>
              <a:gd name="connsiteY92" fmla="*/ 2746297 h 3050765"/>
              <a:gd name="connsiteX93" fmla="*/ 1569492 w 2784143"/>
              <a:gd name="connsiteY93" fmla="*/ 2773593 h 3050765"/>
              <a:gd name="connsiteX94" fmla="*/ 1610436 w 2784143"/>
              <a:gd name="connsiteY94" fmla="*/ 2800888 h 3050765"/>
              <a:gd name="connsiteX95" fmla="*/ 1705970 w 2784143"/>
              <a:gd name="connsiteY95" fmla="*/ 2814536 h 3050765"/>
              <a:gd name="connsiteX96" fmla="*/ 1801504 w 2784143"/>
              <a:gd name="connsiteY96" fmla="*/ 2855479 h 3050765"/>
              <a:gd name="connsiteX97" fmla="*/ 1869743 w 2784143"/>
              <a:gd name="connsiteY97" fmla="*/ 2841831 h 3050765"/>
              <a:gd name="connsiteX98" fmla="*/ 2238233 w 2784143"/>
              <a:gd name="connsiteY98" fmla="*/ 2828184 h 3050765"/>
              <a:gd name="connsiteX99" fmla="*/ 2606722 w 2784143"/>
              <a:gd name="connsiteY99" fmla="*/ 2800888 h 3050765"/>
              <a:gd name="connsiteX100" fmla="*/ 2770495 w 2784143"/>
              <a:gd name="connsiteY100" fmla="*/ 2787240 h 3050765"/>
              <a:gd name="connsiteX101" fmla="*/ 2729552 w 2784143"/>
              <a:gd name="connsiteY101" fmla="*/ 2746297 h 3050765"/>
              <a:gd name="connsiteX102" fmla="*/ 2647665 w 2784143"/>
              <a:gd name="connsiteY102" fmla="*/ 2691706 h 3050765"/>
              <a:gd name="connsiteX103" fmla="*/ 2606722 w 2784143"/>
              <a:gd name="connsiteY103" fmla="*/ 2664410 h 3050765"/>
              <a:gd name="connsiteX104" fmla="*/ 2565779 w 2784143"/>
              <a:gd name="connsiteY104" fmla="*/ 2637115 h 3050765"/>
              <a:gd name="connsiteX105" fmla="*/ 2524836 w 2784143"/>
              <a:gd name="connsiteY105" fmla="*/ 2609819 h 3050765"/>
              <a:gd name="connsiteX106" fmla="*/ 2565779 w 2784143"/>
              <a:gd name="connsiteY106" fmla="*/ 2623467 h 3050765"/>
              <a:gd name="connsiteX107" fmla="*/ 2661313 w 2784143"/>
              <a:gd name="connsiteY107" fmla="*/ 2719001 h 3050765"/>
              <a:gd name="connsiteX108" fmla="*/ 2743200 w 2784143"/>
              <a:gd name="connsiteY108" fmla="*/ 2773593 h 3050765"/>
              <a:gd name="connsiteX109" fmla="*/ 2784143 w 2784143"/>
              <a:gd name="connsiteY109" fmla="*/ 2800888 h 3050765"/>
              <a:gd name="connsiteX110" fmla="*/ 2702257 w 2784143"/>
              <a:gd name="connsiteY110" fmla="*/ 2855479 h 3050765"/>
              <a:gd name="connsiteX111" fmla="*/ 2620370 w 2784143"/>
              <a:gd name="connsiteY111" fmla="*/ 2910070 h 3050765"/>
              <a:gd name="connsiteX112" fmla="*/ 2579427 w 2784143"/>
              <a:gd name="connsiteY112" fmla="*/ 2951013 h 3050765"/>
              <a:gd name="connsiteX113" fmla="*/ 2552131 w 2784143"/>
              <a:gd name="connsiteY113" fmla="*/ 2991957 h 3050765"/>
              <a:gd name="connsiteX114" fmla="*/ 2511188 w 2784143"/>
              <a:gd name="connsiteY114" fmla="*/ 3005604 h 3050765"/>
              <a:gd name="connsiteX115" fmla="*/ 2483892 w 2784143"/>
              <a:gd name="connsiteY115" fmla="*/ 3046548 h 3050765"/>
              <a:gd name="connsiteX116" fmla="*/ 2524836 w 2784143"/>
              <a:gd name="connsiteY116" fmla="*/ 3032900 h 3050765"/>
              <a:gd name="connsiteX117" fmla="*/ 2565779 w 2784143"/>
              <a:gd name="connsiteY117" fmla="*/ 3005604 h 3050765"/>
              <a:gd name="connsiteX118" fmla="*/ 2702257 w 2784143"/>
              <a:gd name="connsiteY118" fmla="*/ 2841831 h 3050765"/>
              <a:gd name="connsiteX119" fmla="*/ 2784143 w 2784143"/>
              <a:gd name="connsiteY119" fmla="*/ 2841831 h 3050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2784143" h="3050765">
                <a:moveTo>
                  <a:pt x="0" y="57688"/>
                </a:moveTo>
                <a:cubicBezTo>
                  <a:pt x="22746" y="44040"/>
                  <a:pt x="44513" y="28608"/>
                  <a:pt x="68239" y="16745"/>
                </a:cubicBezTo>
                <a:cubicBezTo>
                  <a:pt x="137370" y="-17821"/>
                  <a:pt x="210627" y="10901"/>
                  <a:pt x="286603" y="16745"/>
                </a:cubicBezTo>
                <a:lnTo>
                  <a:pt x="450376" y="71336"/>
                </a:lnTo>
                <a:lnTo>
                  <a:pt x="491319" y="84984"/>
                </a:lnTo>
                <a:lnTo>
                  <a:pt x="532263" y="98631"/>
                </a:lnTo>
                <a:cubicBezTo>
                  <a:pt x="545911" y="116828"/>
                  <a:pt x="558403" y="135952"/>
                  <a:pt x="573206" y="153222"/>
                </a:cubicBezTo>
                <a:cubicBezTo>
                  <a:pt x="585767" y="167876"/>
                  <a:pt x="603443" y="178107"/>
                  <a:pt x="614149" y="194166"/>
                </a:cubicBezTo>
                <a:cubicBezTo>
                  <a:pt x="622129" y="206136"/>
                  <a:pt x="621363" y="222242"/>
                  <a:pt x="627797" y="235109"/>
                </a:cubicBezTo>
                <a:cubicBezTo>
                  <a:pt x="680709" y="340933"/>
                  <a:pt x="634436" y="214084"/>
                  <a:pt x="668740" y="316996"/>
                </a:cubicBezTo>
                <a:cubicBezTo>
                  <a:pt x="664796" y="372215"/>
                  <a:pt x="713250" y="521712"/>
                  <a:pt x="614149" y="521712"/>
                </a:cubicBezTo>
                <a:cubicBezTo>
                  <a:pt x="586477" y="521712"/>
                  <a:pt x="559276" y="514067"/>
                  <a:pt x="532263" y="508064"/>
                </a:cubicBezTo>
                <a:cubicBezTo>
                  <a:pt x="518219" y="504943"/>
                  <a:pt x="504967" y="498965"/>
                  <a:pt x="491319" y="494416"/>
                </a:cubicBezTo>
                <a:cubicBezTo>
                  <a:pt x="464024" y="467121"/>
                  <a:pt x="426696" y="447056"/>
                  <a:pt x="409433" y="412530"/>
                </a:cubicBezTo>
                <a:cubicBezTo>
                  <a:pt x="400334" y="394333"/>
                  <a:pt x="392231" y="375603"/>
                  <a:pt x="382137" y="357939"/>
                </a:cubicBezTo>
                <a:cubicBezTo>
                  <a:pt x="373999" y="343698"/>
                  <a:pt x="362177" y="331667"/>
                  <a:pt x="354842" y="316996"/>
                </a:cubicBezTo>
                <a:cubicBezTo>
                  <a:pt x="348408" y="304129"/>
                  <a:pt x="345743" y="289700"/>
                  <a:pt x="341194" y="276052"/>
                </a:cubicBezTo>
                <a:cubicBezTo>
                  <a:pt x="350929" y="246848"/>
                  <a:pt x="357238" y="215953"/>
                  <a:pt x="382137" y="194166"/>
                </a:cubicBezTo>
                <a:cubicBezTo>
                  <a:pt x="406825" y="172564"/>
                  <a:pt x="440827" y="162772"/>
                  <a:pt x="464024" y="139575"/>
                </a:cubicBezTo>
                <a:cubicBezTo>
                  <a:pt x="477672" y="125927"/>
                  <a:pt x="489732" y="110481"/>
                  <a:pt x="504967" y="98631"/>
                </a:cubicBezTo>
                <a:cubicBezTo>
                  <a:pt x="530862" y="78490"/>
                  <a:pt x="586854" y="44040"/>
                  <a:pt x="586854" y="44040"/>
                </a:cubicBezTo>
                <a:cubicBezTo>
                  <a:pt x="632346" y="48589"/>
                  <a:pt x="678783" y="47407"/>
                  <a:pt x="723331" y="57688"/>
                </a:cubicBezTo>
                <a:cubicBezTo>
                  <a:pt x="776290" y="69910"/>
                  <a:pt x="756807" y="95509"/>
                  <a:pt x="791570" y="125927"/>
                </a:cubicBezTo>
                <a:cubicBezTo>
                  <a:pt x="816259" y="147529"/>
                  <a:pt x="847213" y="160835"/>
                  <a:pt x="873457" y="180518"/>
                </a:cubicBezTo>
                <a:cubicBezTo>
                  <a:pt x="891654" y="194166"/>
                  <a:pt x="909539" y="208240"/>
                  <a:pt x="928048" y="221461"/>
                </a:cubicBezTo>
                <a:cubicBezTo>
                  <a:pt x="941395" y="230995"/>
                  <a:pt x="957393" y="237159"/>
                  <a:pt x="968991" y="248757"/>
                </a:cubicBezTo>
                <a:cubicBezTo>
                  <a:pt x="985075" y="264841"/>
                  <a:pt x="993850" y="287264"/>
                  <a:pt x="1009934" y="303348"/>
                </a:cubicBezTo>
                <a:cubicBezTo>
                  <a:pt x="1088792" y="382206"/>
                  <a:pt x="1013561" y="270967"/>
                  <a:pt x="1091821" y="371587"/>
                </a:cubicBezTo>
                <a:cubicBezTo>
                  <a:pt x="1111961" y="397482"/>
                  <a:pt x="1123215" y="430276"/>
                  <a:pt x="1146412" y="453473"/>
                </a:cubicBezTo>
                <a:cubicBezTo>
                  <a:pt x="1203439" y="510500"/>
                  <a:pt x="1175775" y="478975"/>
                  <a:pt x="1228298" y="549007"/>
                </a:cubicBezTo>
                <a:cubicBezTo>
                  <a:pt x="1261526" y="648688"/>
                  <a:pt x="1248616" y="602981"/>
                  <a:pt x="1269242" y="685485"/>
                </a:cubicBezTo>
                <a:cubicBezTo>
                  <a:pt x="1263323" y="744675"/>
                  <a:pt x="1271701" y="824471"/>
                  <a:pt x="1228298" y="876554"/>
                </a:cubicBezTo>
                <a:cubicBezTo>
                  <a:pt x="1217797" y="889155"/>
                  <a:pt x="1201003" y="894751"/>
                  <a:pt x="1187355" y="903849"/>
                </a:cubicBezTo>
                <a:cubicBezTo>
                  <a:pt x="1137314" y="978913"/>
                  <a:pt x="1187355" y="915223"/>
                  <a:pt x="1119116" y="972088"/>
                </a:cubicBezTo>
                <a:cubicBezTo>
                  <a:pt x="1104289" y="984444"/>
                  <a:pt x="1093408" y="1001182"/>
                  <a:pt x="1078173" y="1013031"/>
                </a:cubicBezTo>
                <a:cubicBezTo>
                  <a:pt x="1052278" y="1033171"/>
                  <a:pt x="996286" y="1067622"/>
                  <a:pt x="996286" y="1067622"/>
                </a:cubicBezTo>
                <a:cubicBezTo>
                  <a:pt x="995811" y="1067503"/>
                  <a:pt x="907280" y="1046855"/>
                  <a:pt x="900752" y="1040327"/>
                </a:cubicBezTo>
                <a:cubicBezTo>
                  <a:pt x="890580" y="1030155"/>
                  <a:pt x="894090" y="1011960"/>
                  <a:pt x="887104" y="999384"/>
                </a:cubicBezTo>
                <a:cubicBezTo>
                  <a:pt x="808890" y="858599"/>
                  <a:pt x="849747" y="969198"/>
                  <a:pt x="818865" y="876554"/>
                </a:cubicBezTo>
                <a:cubicBezTo>
                  <a:pt x="845435" y="796844"/>
                  <a:pt x="811724" y="870048"/>
                  <a:pt x="873457" y="808315"/>
                </a:cubicBezTo>
                <a:cubicBezTo>
                  <a:pt x="885055" y="796717"/>
                  <a:pt x="889855" y="779631"/>
                  <a:pt x="900752" y="767372"/>
                </a:cubicBezTo>
                <a:cubicBezTo>
                  <a:pt x="978275" y="680158"/>
                  <a:pt x="951435" y="695886"/>
                  <a:pt x="1023582" y="671837"/>
                </a:cubicBezTo>
                <a:cubicBezTo>
                  <a:pt x="1032680" y="658189"/>
                  <a:pt x="1038069" y="641140"/>
                  <a:pt x="1050877" y="630894"/>
                </a:cubicBezTo>
                <a:cubicBezTo>
                  <a:pt x="1059778" y="623773"/>
                  <a:pt x="1142843" y="604491"/>
                  <a:pt x="1146412" y="603599"/>
                </a:cubicBezTo>
                <a:cubicBezTo>
                  <a:pt x="1301282" y="634573"/>
                  <a:pt x="1237881" y="619642"/>
                  <a:pt x="1337480" y="644542"/>
                </a:cubicBezTo>
                <a:cubicBezTo>
                  <a:pt x="1346757" y="656911"/>
                  <a:pt x="1395739" y="720115"/>
                  <a:pt x="1405719" y="740076"/>
                </a:cubicBezTo>
                <a:cubicBezTo>
                  <a:pt x="1412153" y="752943"/>
                  <a:pt x="1412933" y="768152"/>
                  <a:pt x="1419367" y="781019"/>
                </a:cubicBezTo>
                <a:cubicBezTo>
                  <a:pt x="1429345" y="800975"/>
                  <a:pt x="1478333" y="864190"/>
                  <a:pt x="1487606" y="876554"/>
                </a:cubicBezTo>
                <a:lnTo>
                  <a:pt x="1514901" y="958440"/>
                </a:lnTo>
                <a:lnTo>
                  <a:pt x="1528549" y="999384"/>
                </a:lnTo>
                <a:cubicBezTo>
                  <a:pt x="1524000" y="1049426"/>
                  <a:pt x="1525429" y="1100376"/>
                  <a:pt x="1514901" y="1149509"/>
                </a:cubicBezTo>
                <a:cubicBezTo>
                  <a:pt x="1511464" y="1165547"/>
                  <a:pt x="1498503" y="1178193"/>
                  <a:pt x="1487606" y="1190452"/>
                </a:cubicBezTo>
                <a:cubicBezTo>
                  <a:pt x="1461960" y="1219303"/>
                  <a:pt x="1437838" y="1250926"/>
                  <a:pt x="1405719" y="1272339"/>
                </a:cubicBezTo>
                <a:lnTo>
                  <a:pt x="1282889" y="1354225"/>
                </a:lnTo>
                <a:cubicBezTo>
                  <a:pt x="1269241" y="1363323"/>
                  <a:pt x="1257507" y="1376334"/>
                  <a:pt x="1241946" y="1381521"/>
                </a:cubicBezTo>
                <a:cubicBezTo>
                  <a:pt x="1190461" y="1398683"/>
                  <a:pt x="1166043" y="1402833"/>
                  <a:pt x="1119116" y="1449760"/>
                </a:cubicBezTo>
                <a:cubicBezTo>
                  <a:pt x="1091821" y="1477055"/>
                  <a:pt x="1058642" y="1499528"/>
                  <a:pt x="1037230" y="1531646"/>
                </a:cubicBezTo>
                <a:cubicBezTo>
                  <a:pt x="1019033" y="1558942"/>
                  <a:pt x="993013" y="1582411"/>
                  <a:pt x="982639" y="1613533"/>
                </a:cubicBezTo>
                <a:cubicBezTo>
                  <a:pt x="963804" y="1670037"/>
                  <a:pt x="976971" y="1642506"/>
                  <a:pt x="941695" y="1695419"/>
                </a:cubicBezTo>
                <a:lnTo>
                  <a:pt x="914400" y="1777306"/>
                </a:lnTo>
                <a:cubicBezTo>
                  <a:pt x="909851" y="1790954"/>
                  <a:pt x="904241" y="1804293"/>
                  <a:pt x="900752" y="1818249"/>
                </a:cubicBezTo>
                <a:cubicBezTo>
                  <a:pt x="883615" y="1886797"/>
                  <a:pt x="893035" y="1855045"/>
                  <a:pt x="873457" y="1913784"/>
                </a:cubicBezTo>
                <a:cubicBezTo>
                  <a:pt x="882555" y="1931981"/>
                  <a:pt x="887728" y="1952746"/>
                  <a:pt x="900752" y="1968375"/>
                </a:cubicBezTo>
                <a:cubicBezTo>
                  <a:pt x="928688" y="2001898"/>
                  <a:pt x="948041" y="1992019"/>
                  <a:pt x="982639" y="2009318"/>
                </a:cubicBezTo>
                <a:cubicBezTo>
                  <a:pt x="997310" y="2016653"/>
                  <a:pt x="1009934" y="2027515"/>
                  <a:pt x="1023582" y="2036613"/>
                </a:cubicBezTo>
                <a:cubicBezTo>
                  <a:pt x="1062990" y="2033329"/>
                  <a:pt x="1257306" y="2018650"/>
                  <a:pt x="1310185" y="2009318"/>
                </a:cubicBezTo>
                <a:cubicBezTo>
                  <a:pt x="1347128" y="2002798"/>
                  <a:pt x="1419367" y="1982022"/>
                  <a:pt x="1419367" y="1982022"/>
                </a:cubicBezTo>
                <a:cubicBezTo>
                  <a:pt x="1446663" y="1963825"/>
                  <a:pt x="1490881" y="1958553"/>
                  <a:pt x="1501254" y="1927431"/>
                </a:cubicBezTo>
                <a:cubicBezTo>
                  <a:pt x="1520088" y="1870927"/>
                  <a:pt x="1506921" y="1898458"/>
                  <a:pt x="1542197" y="1845545"/>
                </a:cubicBezTo>
                <a:cubicBezTo>
                  <a:pt x="1514122" y="1677096"/>
                  <a:pt x="1559389" y="1850861"/>
                  <a:pt x="1446663" y="1681772"/>
                </a:cubicBezTo>
                <a:cubicBezTo>
                  <a:pt x="1422400" y="1645378"/>
                  <a:pt x="1414799" y="1628176"/>
                  <a:pt x="1378424" y="1599885"/>
                </a:cubicBezTo>
                <a:cubicBezTo>
                  <a:pt x="1352529" y="1579745"/>
                  <a:pt x="1327659" y="1555668"/>
                  <a:pt x="1296537" y="1545294"/>
                </a:cubicBezTo>
                <a:cubicBezTo>
                  <a:pt x="1188399" y="1509248"/>
                  <a:pt x="1243031" y="1522729"/>
                  <a:pt x="1132764" y="1504351"/>
                </a:cubicBezTo>
                <a:cubicBezTo>
                  <a:pt x="1037230" y="1508900"/>
                  <a:pt x="941065" y="1506136"/>
                  <a:pt x="846161" y="1517999"/>
                </a:cubicBezTo>
                <a:cubicBezTo>
                  <a:pt x="808922" y="1522654"/>
                  <a:pt x="796965" y="1563385"/>
                  <a:pt x="777922" y="1586237"/>
                </a:cubicBezTo>
                <a:cubicBezTo>
                  <a:pt x="690352" y="1691321"/>
                  <a:pt x="777454" y="1566471"/>
                  <a:pt x="709683" y="1668124"/>
                </a:cubicBezTo>
                <a:lnTo>
                  <a:pt x="668740" y="1790954"/>
                </a:lnTo>
                <a:cubicBezTo>
                  <a:pt x="664191" y="1804602"/>
                  <a:pt x="658581" y="1817941"/>
                  <a:pt x="655092" y="1831897"/>
                </a:cubicBezTo>
                <a:lnTo>
                  <a:pt x="641445" y="1886488"/>
                </a:lnTo>
                <a:cubicBezTo>
                  <a:pt x="646637" y="1912448"/>
                  <a:pt x="654750" y="1967689"/>
                  <a:pt x="668740" y="1995670"/>
                </a:cubicBezTo>
                <a:cubicBezTo>
                  <a:pt x="680603" y="2019396"/>
                  <a:pt x="698706" y="2039760"/>
                  <a:pt x="709683" y="2063909"/>
                </a:cubicBezTo>
                <a:cubicBezTo>
                  <a:pt x="721589" y="2090102"/>
                  <a:pt x="724112" y="2120061"/>
                  <a:pt x="736979" y="2145796"/>
                </a:cubicBezTo>
                <a:cubicBezTo>
                  <a:pt x="819462" y="2310765"/>
                  <a:pt x="714409" y="2106298"/>
                  <a:pt x="791570" y="2241330"/>
                </a:cubicBezTo>
                <a:cubicBezTo>
                  <a:pt x="860832" y="2362538"/>
                  <a:pt x="779659" y="2237113"/>
                  <a:pt x="846161" y="2336864"/>
                </a:cubicBezTo>
                <a:cubicBezTo>
                  <a:pt x="850710" y="2355061"/>
                  <a:pt x="847457" y="2377339"/>
                  <a:pt x="859809" y="2391455"/>
                </a:cubicBezTo>
                <a:cubicBezTo>
                  <a:pt x="881411" y="2416143"/>
                  <a:pt x="915451" y="2426363"/>
                  <a:pt x="941695" y="2446046"/>
                </a:cubicBezTo>
                <a:cubicBezTo>
                  <a:pt x="959892" y="2459694"/>
                  <a:pt x="980202" y="2470906"/>
                  <a:pt x="996286" y="2486990"/>
                </a:cubicBezTo>
                <a:cubicBezTo>
                  <a:pt x="1007884" y="2498588"/>
                  <a:pt x="1010981" y="2517432"/>
                  <a:pt x="1023582" y="2527933"/>
                </a:cubicBezTo>
                <a:cubicBezTo>
                  <a:pt x="1039211" y="2540957"/>
                  <a:pt x="1059976" y="2546130"/>
                  <a:pt x="1078173" y="2555228"/>
                </a:cubicBezTo>
                <a:cubicBezTo>
                  <a:pt x="1169038" y="2646095"/>
                  <a:pt x="1071178" y="2560441"/>
                  <a:pt x="1160060" y="2609819"/>
                </a:cubicBezTo>
                <a:cubicBezTo>
                  <a:pt x="1188737" y="2625750"/>
                  <a:pt x="1210825" y="2654036"/>
                  <a:pt x="1241946" y="2664410"/>
                </a:cubicBezTo>
                <a:cubicBezTo>
                  <a:pt x="1337978" y="2696421"/>
                  <a:pt x="1219410" y="2654753"/>
                  <a:pt x="1337480" y="2705354"/>
                </a:cubicBezTo>
                <a:cubicBezTo>
                  <a:pt x="1378781" y="2723054"/>
                  <a:pt x="1456341" y="2735875"/>
                  <a:pt x="1487606" y="2746297"/>
                </a:cubicBezTo>
                <a:cubicBezTo>
                  <a:pt x="1514901" y="2755396"/>
                  <a:pt x="1545552" y="2757634"/>
                  <a:pt x="1569492" y="2773593"/>
                </a:cubicBezTo>
                <a:cubicBezTo>
                  <a:pt x="1583140" y="2782691"/>
                  <a:pt x="1594725" y="2796175"/>
                  <a:pt x="1610436" y="2800888"/>
                </a:cubicBezTo>
                <a:cubicBezTo>
                  <a:pt x="1641247" y="2810131"/>
                  <a:pt x="1674125" y="2809987"/>
                  <a:pt x="1705970" y="2814536"/>
                </a:cubicBezTo>
                <a:cubicBezTo>
                  <a:pt x="1716627" y="2819865"/>
                  <a:pt x="1781424" y="2855479"/>
                  <a:pt x="1801504" y="2855479"/>
                </a:cubicBezTo>
                <a:cubicBezTo>
                  <a:pt x="1824701" y="2855479"/>
                  <a:pt x="1846591" y="2843278"/>
                  <a:pt x="1869743" y="2841831"/>
                </a:cubicBezTo>
                <a:cubicBezTo>
                  <a:pt x="1992418" y="2834164"/>
                  <a:pt x="2115403" y="2832733"/>
                  <a:pt x="2238233" y="2828184"/>
                </a:cubicBezTo>
                <a:cubicBezTo>
                  <a:pt x="2398649" y="2788079"/>
                  <a:pt x="2250516" y="2821243"/>
                  <a:pt x="2606722" y="2800888"/>
                </a:cubicBezTo>
                <a:cubicBezTo>
                  <a:pt x="2661413" y="2797763"/>
                  <a:pt x="2715904" y="2791789"/>
                  <a:pt x="2770495" y="2787240"/>
                </a:cubicBezTo>
                <a:cubicBezTo>
                  <a:pt x="2756847" y="2773592"/>
                  <a:pt x="2744787" y="2758146"/>
                  <a:pt x="2729552" y="2746297"/>
                </a:cubicBezTo>
                <a:cubicBezTo>
                  <a:pt x="2703657" y="2726157"/>
                  <a:pt x="2674961" y="2709903"/>
                  <a:pt x="2647665" y="2691706"/>
                </a:cubicBezTo>
                <a:lnTo>
                  <a:pt x="2606722" y="2664410"/>
                </a:lnTo>
                <a:lnTo>
                  <a:pt x="2565779" y="2637115"/>
                </a:lnTo>
                <a:cubicBezTo>
                  <a:pt x="2552131" y="2628016"/>
                  <a:pt x="2509275" y="2604632"/>
                  <a:pt x="2524836" y="2609819"/>
                </a:cubicBezTo>
                <a:lnTo>
                  <a:pt x="2565779" y="2623467"/>
                </a:lnTo>
                <a:cubicBezTo>
                  <a:pt x="2628350" y="2717324"/>
                  <a:pt x="2589248" y="2694981"/>
                  <a:pt x="2661313" y="2719001"/>
                </a:cubicBezTo>
                <a:lnTo>
                  <a:pt x="2743200" y="2773593"/>
                </a:lnTo>
                <a:lnTo>
                  <a:pt x="2784143" y="2800888"/>
                </a:lnTo>
                <a:cubicBezTo>
                  <a:pt x="2653535" y="2931496"/>
                  <a:pt x="2820761" y="2776477"/>
                  <a:pt x="2702257" y="2855479"/>
                </a:cubicBezTo>
                <a:cubicBezTo>
                  <a:pt x="2600025" y="2923633"/>
                  <a:pt x="2717722" y="2877618"/>
                  <a:pt x="2620370" y="2910070"/>
                </a:cubicBezTo>
                <a:cubicBezTo>
                  <a:pt x="2606722" y="2923718"/>
                  <a:pt x="2591783" y="2936186"/>
                  <a:pt x="2579427" y="2951013"/>
                </a:cubicBezTo>
                <a:cubicBezTo>
                  <a:pt x="2568926" y="2963614"/>
                  <a:pt x="2564939" y="2981710"/>
                  <a:pt x="2552131" y="2991957"/>
                </a:cubicBezTo>
                <a:cubicBezTo>
                  <a:pt x="2540898" y="3000944"/>
                  <a:pt x="2524836" y="3001055"/>
                  <a:pt x="2511188" y="3005604"/>
                </a:cubicBezTo>
                <a:cubicBezTo>
                  <a:pt x="2502089" y="3019252"/>
                  <a:pt x="2476556" y="3031877"/>
                  <a:pt x="2483892" y="3046548"/>
                </a:cubicBezTo>
                <a:cubicBezTo>
                  <a:pt x="2490326" y="3059415"/>
                  <a:pt x="2511969" y="3039334"/>
                  <a:pt x="2524836" y="3032900"/>
                </a:cubicBezTo>
                <a:cubicBezTo>
                  <a:pt x="2539507" y="3025564"/>
                  <a:pt x="2552131" y="3014703"/>
                  <a:pt x="2565779" y="3005604"/>
                </a:cubicBezTo>
                <a:cubicBezTo>
                  <a:pt x="2582247" y="2980902"/>
                  <a:pt x="2667230" y="2841831"/>
                  <a:pt x="2702257" y="2841831"/>
                </a:cubicBezTo>
                <a:lnTo>
                  <a:pt x="2784143" y="2841831"/>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673664" y="5410201"/>
            <a:ext cx="1793936" cy="830997"/>
          </a:xfrm>
          <a:prstGeom prst="rect">
            <a:avLst/>
          </a:prstGeom>
          <a:solidFill>
            <a:srgbClr val="CC9900">
              <a:alpha val="38824"/>
            </a:srgbClr>
          </a:solidFill>
          <a:ln>
            <a:solidFill>
              <a:schemeClr val="tx1"/>
            </a:solidFill>
          </a:ln>
        </p:spPr>
        <p:txBody>
          <a:bodyPr wrap="square" rtlCol="0">
            <a:spAutoFit/>
          </a:bodyPr>
          <a:lstStyle/>
          <a:p>
            <a:pPr algn="ctr"/>
            <a:r>
              <a:rPr lang="en-US" sz="2400" dirty="0"/>
              <a:t>4. Hearing</a:t>
            </a:r>
          </a:p>
          <a:p>
            <a:pPr algn="ctr"/>
            <a:r>
              <a:rPr lang="zh-CN" altLang="en-US" sz="2400" dirty="0"/>
              <a:t>听</a:t>
            </a:r>
            <a:endParaRPr lang="en-US" sz="2400" dirty="0"/>
          </a:p>
        </p:txBody>
      </p:sp>
      <p:sp>
        <p:nvSpPr>
          <p:cNvPr id="11" name="Cloud Callout 10"/>
          <p:cNvSpPr/>
          <p:nvPr/>
        </p:nvSpPr>
        <p:spPr>
          <a:xfrm>
            <a:off x="8037393" y="3200401"/>
            <a:ext cx="3045575" cy="1400175"/>
          </a:xfrm>
          <a:prstGeom prst="cloudCallout">
            <a:avLst>
              <a:gd name="adj1" fmla="val -42424"/>
              <a:gd name="adj2" fmla="val 8102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5. Thought</a:t>
            </a:r>
          </a:p>
          <a:p>
            <a:pPr algn="ctr"/>
            <a:r>
              <a:rPr lang="zh-CN" altLang="en-US" sz="2400" dirty="0"/>
              <a:t>想法</a:t>
            </a:r>
            <a:endParaRPr lang="en-US" sz="2400" dirty="0"/>
          </a:p>
        </p:txBody>
      </p:sp>
      <p:sp>
        <p:nvSpPr>
          <p:cNvPr id="13" name="Cloud Callout 12"/>
          <p:cNvSpPr/>
          <p:nvPr/>
        </p:nvSpPr>
        <p:spPr>
          <a:xfrm>
            <a:off x="2536974" y="25641"/>
            <a:ext cx="2857143" cy="1490662"/>
          </a:xfrm>
          <a:prstGeom prst="cloudCallout">
            <a:avLst>
              <a:gd name="adj1" fmla="val -47695"/>
              <a:gd name="adj2" fmla="val 60092"/>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buAutoNum type="arabicPeriod"/>
            </a:pPr>
            <a:r>
              <a:rPr lang="en-US" sz="2400" dirty="0"/>
              <a:t>Thought</a:t>
            </a:r>
          </a:p>
          <a:p>
            <a:pPr algn="ctr"/>
            <a:r>
              <a:rPr lang="zh-CN" altLang="en-US" sz="2400" dirty="0"/>
              <a:t>想法</a:t>
            </a:r>
            <a:endParaRPr lang="en-US" sz="2400" dirty="0"/>
          </a:p>
        </p:txBody>
      </p:sp>
      <p:sp>
        <p:nvSpPr>
          <p:cNvPr id="3" name="Explosion 1 2"/>
          <p:cNvSpPr/>
          <p:nvPr/>
        </p:nvSpPr>
        <p:spPr>
          <a:xfrm>
            <a:off x="4872250" y="2909887"/>
            <a:ext cx="2595349" cy="1981200"/>
          </a:xfrm>
          <a:prstGeom prst="irregularSeal1">
            <a:avLst/>
          </a:prstGeom>
          <a:solidFill>
            <a:srgbClr val="948A54">
              <a:alpha val="6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t>3. Noise</a:t>
            </a:r>
          </a:p>
          <a:p>
            <a:pPr algn="ctr"/>
            <a:r>
              <a:rPr lang="zh-CN" altLang="en-US" sz="2600" b="1" dirty="0"/>
              <a:t>噪音</a:t>
            </a:r>
            <a:endParaRPr lang="en-US" sz="2600" b="1" dirty="0"/>
          </a:p>
        </p:txBody>
      </p:sp>
      <p:sp>
        <p:nvSpPr>
          <p:cNvPr id="6" name="TextBox 5"/>
          <p:cNvSpPr txBox="1"/>
          <p:nvPr/>
        </p:nvSpPr>
        <p:spPr>
          <a:xfrm>
            <a:off x="1850714" y="4419601"/>
            <a:ext cx="2766787" cy="1323439"/>
          </a:xfrm>
          <a:prstGeom prst="rect">
            <a:avLst/>
          </a:prstGeom>
          <a:solidFill>
            <a:srgbClr val="FFFF00"/>
          </a:solidFill>
          <a:ln w="38100">
            <a:solidFill>
              <a:schemeClr val="tx2"/>
            </a:solidFill>
          </a:ln>
        </p:spPr>
        <p:txBody>
          <a:bodyPr wrap="square" rtlCol="0">
            <a:spAutoFit/>
          </a:bodyPr>
          <a:lstStyle/>
          <a:p>
            <a:pPr algn="ctr"/>
            <a:r>
              <a:rPr lang="en-US" sz="4000" b="1" dirty="0">
                <a:latin typeface="Comic Sans MS" panose="030F0702030302020204" pitchFamily="66" charset="0"/>
                <a:cs typeface="Aharoni" panose="02010803020104030203" pitchFamily="2" charset="-79"/>
              </a:rPr>
              <a:t>Speaking</a:t>
            </a:r>
          </a:p>
          <a:p>
            <a:pPr algn="ctr"/>
            <a:r>
              <a:rPr lang="zh-CN" altLang="en-US" sz="4000" dirty="0"/>
              <a:t>说话</a:t>
            </a:r>
            <a:endParaRPr lang="en-US" sz="4000" dirty="0"/>
          </a:p>
        </p:txBody>
      </p:sp>
      <p:sp>
        <p:nvSpPr>
          <p:cNvPr id="14" name="TextBox 13"/>
          <p:cNvSpPr txBox="1"/>
          <p:nvPr/>
        </p:nvSpPr>
        <p:spPr>
          <a:xfrm>
            <a:off x="7467599" y="1733294"/>
            <a:ext cx="2766787" cy="1323439"/>
          </a:xfrm>
          <a:prstGeom prst="rect">
            <a:avLst/>
          </a:prstGeom>
          <a:solidFill>
            <a:srgbClr val="FFFF00"/>
          </a:solidFill>
          <a:ln w="38100">
            <a:solidFill>
              <a:schemeClr val="tx2"/>
            </a:solidFill>
          </a:ln>
        </p:spPr>
        <p:txBody>
          <a:bodyPr wrap="square" rtlCol="0">
            <a:spAutoFit/>
          </a:bodyPr>
          <a:lstStyle/>
          <a:p>
            <a:pPr algn="ctr"/>
            <a:r>
              <a:rPr lang="en-US" sz="4000" b="1" dirty="0">
                <a:latin typeface="Comic Sans MS" panose="030F0702030302020204" pitchFamily="66" charset="0"/>
                <a:cs typeface="Aharoni" panose="02010803020104030203" pitchFamily="2" charset="-79"/>
              </a:rPr>
              <a:t>Listening</a:t>
            </a:r>
          </a:p>
          <a:p>
            <a:pPr algn="ctr"/>
            <a:r>
              <a:rPr lang="zh-CN" altLang="en-US" sz="4000" b="1" dirty="0">
                <a:latin typeface="Comic Sans MS" panose="030F0702030302020204" pitchFamily="66" charset="0"/>
                <a:cs typeface="Aharoni" panose="02010803020104030203" pitchFamily="2" charset="-79"/>
              </a:rPr>
              <a:t>听</a:t>
            </a:r>
            <a:endParaRPr lang="en-US" sz="4000" b="1" dirty="0">
              <a:latin typeface="Comic Sans MS" panose="030F0702030302020204" pitchFamily="66" charset="0"/>
              <a:cs typeface="Aharoni" panose="02010803020104030203" pitchFamily="2" charset="-79"/>
            </a:endParaRPr>
          </a:p>
        </p:txBody>
      </p:sp>
      <p:sp>
        <p:nvSpPr>
          <p:cNvPr id="7" name="Oval Callout 6"/>
          <p:cNvSpPr/>
          <p:nvPr/>
        </p:nvSpPr>
        <p:spPr>
          <a:xfrm>
            <a:off x="3844298" y="1389416"/>
            <a:ext cx="1753497" cy="1179243"/>
          </a:xfrm>
          <a:prstGeom prst="wedgeEllipseCallout">
            <a:avLst>
              <a:gd name="adj1" fmla="val -112858"/>
              <a:gd name="adj2" fmla="val 552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2. Words</a:t>
            </a:r>
          </a:p>
          <a:p>
            <a:pPr algn="ctr"/>
            <a:r>
              <a:rPr lang="zh-CN" altLang="en-US" sz="2000" dirty="0" smtClean="0"/>
              <a:t>说话</a:t>
            </a:r>
            <a:endParaRPr lang="en-US" sz="2000" dirty="0"/>
          </a:p>
        </p:txBody>
      </p:sp>
    </p:spTree>
    <p:extLst>
      <p:ext uri="{BB962C8B-B14F-4D97-AF65-F5344CB8AC3E}">
        <p14:creationId xmlns:p14="http://schemas.microsoft.com/office/powerpoint/2010/main" val="1105163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2000"/>
                                        <p:tgtEl>
                                          <p:spTgt spid="8"/>
                                        </p:tgtEl>
                                      </p:cBhvr>
                                    </p:animEffect>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fltVal val="0"/>
                                          </p:val>
                                        </p:tav>
                                        <p:tav tm="100000">
                                          <p:val>
                                            <p:strVal val="#ppt_h"/>
                                          </p:val>
                                        </p:tav>
                                      </p:tavLst>
                                    </p:anim>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animEffect transition="in" filter="fade">
                                      <p:cBhvr>
                                        <p:cTn id="30" dur="5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 calcmode="lin" valueType="num">
                                      <p:cBhvr>
                                        <p:cTn id="40" dur="500" fill="hold"/>
                                        <p:tgtEl>
                                          <p:spTgt spid="6"/>
                                        </p:tgtEl>
                                        <p:attrNameLst>
                                          <p:attrName>ppt_w</p:attrName>
                                        </p:attrNameLst>
                                      </p:cBhvr>
                                      <p:tavLst>
                                        <p:tav tm="0">
                                          <p:val>
                                            <p:fltVal val="0"/>
                                          </p:val>
                                        </p:tav>
                                        <p:tav tm="100000">
                                          <p:val>
                                            <p:strVal val="#ppt_w"/>
                                          </p:val>
                                        </p:tav>
                                      </p:tavLst>
                                    </p:anim>
                                    <p:anim calcmode="lin" valueType="num">
                                      <p:cBhvr>
                                        <p:cTn id="41" dur="500" fill="hold"/>
                                        <p:tgtEl>
                                          <p:spTgt spid="6"/>
                                        </p:tgtEl>
                                        <p:attrNameLst>
                                          <p:attrName>ppt_h</p:attrName>
                                        </p:attrNameLst>
                                      </p:cBhvr>
                                      <p:tavLst>
                                        <p:tav tm="0">
                                          <p:val>
                                            <p:fltVal val="0"/>
                                          </p:val>
                                        </p:tav>
                                        <p:tav tm="100000">
                                          <p:val>
                                            <p:strVal val="#ppt_h"/>
                                          </p:val>
                                        </p:tav>
                                      </p:tavLst>
                                    </p:anim>
                                    <p:animEffect transition="in" filter="fade">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500" fill="hold"/>
                                        <p:tgtEl>
                                          <p:spTgt spid="14"/>
                                        </p:tgtEl>
                                        <p:attrNameLst>
                                          <p:attrName>ppt_w</p:attrName>
                                        </p:attrNameLst>
                                      </p:cBhvr>
                                      <p:tavLst>
                                        <p:tav tm="0">
                                          <p:val>
                                            <p:fltVal val="0"/>
                                          </p:val>
                                        </p:tav>
                                        <p:tav tm="100000">
                                          <p:val>
                                            <p:strVal val="#ppt_w"/>
                                          </p:val>
                                        </p:tav>
                                      </p:tavLst>
                                    </p:anim>
                                    <p:anim calcmode="lin" valueType="num">
                                      <p:cBhvr>
                                        <p:cTn id="48" dur="500" fill="hold"/>
                                        <p:tgtEl>
                                          <p:spTgt spid="14"/>
                                        </p:tgtEl>
                                        <p:attrNameLst>
                                          <p:attrName>ppt_h</p:attrName>
                                        </p:attrNameLst>
                                      </p:cBhvr>
                                      <p:tavLst>
                                        <p:tav tm="0">
                                          <p:val>
                                            <p:fltVal val="0"/>
                                          </p:val>
                                        </p:tav>
                                        <p:tav tm="100000">
                                          <p:val>
                                            <p:strVal val="#ppt_h"/>
                                          </p:val>
                                        </p:tav>
                                      </p:tavLst>
                                    </p:anim>
                                    <p:animEffect transition="in" filter="fade">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6" grpId="0" animBg="1"/>
      <p:bldP spid="11" grpId="0" animBg="1"/>
      <p:bldP spid="13" grpId="0" animBg="1"/>
      <p:bldP spid="3" grpId="0" animBg="1"/>
      <p:bldP spid="6" grpId="0" animBg="1"/>
      <p:bldP spid="14"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984375" y="304800"/>
            <a:ext cx="8229600" cy="685800"/>
          </a:xfrm>
        </p:spPr>
        <p:txBody>
          <a:bodyPr>
            <a:normAutofit fontScale="90000"/>
          </a:bodyPr>
          <a:lstStyle/>
          <a:p>
            <a:r>
              <a:rPr lang="en-US" altLang="en-US" b="1" u="sng" dirty="0" smtClean="0"/>
              <a:t>Speaking is affected by:</a:t>
            </a:r>
            <a:br>
              <a:rPr lang="en-US" altLang="en-US" b="1" u="sng" dirty="0" smtClean="0"/>
            </a:br>
            <a:r>
              <a:rPr lang="zh-CN" altLang="en-US" b="1" u="sng" dirty="0" smtClean="0"/>
              <a:t>说话受到以下因素的影响</a:t>
            </a:r>
            <a:endParaRPr lang="en-US" altLang="en-US" b="1" u="sng" dirty="0" smtClean="0"/>
          </a:p>
        </p:txBody>
      </p:sp>
      <p:sp>
        <p:nvSpPr>
          <p:cNvPr id="3" name="Content Placeholder 2"/>
          <p:cNvSpPr>
            <a:spLocks noGrp="1"/>
          </p:cNvSpPr>
          <p:nvPr>
            <p:ph idx="1"/>
          </p:nvPr>
        </p:nvSpPr>
        <p:spPr>
          <a:xfrm>
            <a:off x="1233889" y="1513114"/>
            <a:ext cx="9838063" cy="5334000"/>
          </a:xfrm>
        </p:spPr>
        <p:txBody>
          <a:bodyPr>
            <a:normAutofit/>
          </a:bodyPr>
          <a:lstStyle/>
          <a:p>
            <a:pPr marL="514350" indent="-514350">
              <a:spcBef>
                <a:spcPts val="600"/>
              </a:spcBef>
              <a:spcAft>
                <a:spcPts val="600"/>
              </a:spcAft>
              <a:buFont typeface="+mj-lt"/>
              <a:buAutoNum type="alphaUcPeriod"/>
              <a:defRPr/>
            </a:pPr>
            <a:r>
              <a:rPr lang="en-US" b="1" dirty="0" smtClean="0"/>
              <a:t>Our Personality   </a:t>
            </a:r>
            <a:r>
              <a:rPr lang="zh-CN" altLang="en-US" b="1" dirty="0" smtClean="0"/>
              <a:t>我们的人格</a:t>
            </a:r>
            <a:endParaRPr lang="en-US" b="1" dirty="0" smtClean="0"/>
          </a:p>
          <a:p>
            <a:pPr marL="914400" lvl="1" indent="-514350">
              <a:spcBef>
                <a:spcPts val="600"/>
              </a:spcBef>
              <a:spcAft>
                <a:spcPts val="600"/>
              </a:spcAft>
              <a:buFont typeface="+mj-lt"/>
              <a:buAutoNum type="alphaUcPeriod"/>
              <a:defRPr/>
            </a:pPr>
            <a:r>
              <a:rPr lang="en-US" dirty="0" smtClean="0"/>
              <a:t>Extrovert or Introvert  </a:t>
            </a:r>
            <a:r>
              <a:rPr lang="zh-CN" altLang="en-US" dirty="0" smtClean="0"/>
              <a:t>外向或内向</a:t>
            </a:r>
            <a:endParaRPr lang="en-US" dirty="0" smtClean="0"/>
          </a:p>
          <a:p>
            <a:pPr marL="914400" lvl="1" indent="-514350">
              <a:spcBef>
                <a:spcPts val="600"/>
              </a:spcBef>
              <a:spcAft>
                <a:spcPts val="600"/>
              </a:spcAft>
              <a:buFont typeface="+mj-lt"/>
              <a:buAutoNum type="alphaUcPeriod"/>
              <a:defRPr/>
            </a:pPr>
            <a:r>
              <a:rPr lang="en-US" dirty="0" smtClean="0"/>
              <a:t>Logical or Intuitive; man or woman  </a:t>
            </a:r>
            <a:r>
              <a:rPr lang="zh-CN" altLang="en-US" dirty="0" smtClean="0"/>
              <a:t>逻辑或直觉；男人或女人</a:t>
            </a:r>
            <a:endParaRPr lang="en-US" altLang="zh-CN" dirty="0" smtClean="0"/>
          </a:p>
          <a:p>
            <a:pPr marL="514350" indent="-514350">
              <a:spcBef>
                <a:spcPts val="600"/>
              </a:spcBef>
              <a:spcAft>
                <a:spcPts val="600"/>
              </a:spcAft>
              <a:buFont typeface="+mj-lt"/>
              <a:buAutoNum type="alphaUcPeriod"/>
              <a:defRPr/>
            </a:pPr>
            <a:r>
              <a:rPr lang="en-US" b="1" dirty="0"/>
              <a:t>Our Situation and Our Feelings  </a:t>
            </a:r>
            <a:r>
              <a:rPr lang="en-US" b="1" dirty="0" smtClean="0"/>
              <a:t> </a:t>
            </a:r>
            <a:r>
              <a:rPr lang="zh-CN" altLang="en-US" b="1" dirty="0" smtClean="0"/>
              <a:t>我</a:t>
            </a:r>
            <a:r>
              <a:rPr lang="zh-CN" altLang="en-US" b="1" dirty="0"/>
              <a:t>们的处境和感受</a:t>
            </a:r>
            <a:endParaRPr lang="en-US" b="1" dirty="0"/>
          </a:p>
          <a:p>
            <a:pPr marL="914400" lvl="1" indent="-514350">
              <a:spcBef>
                <a:spcPts val="600"/>
              </a:spcBef>
              <a:spcAft>
                <a:spcPts val="600"/>
              </a:spcAft>
              <a:buFont typeface="+mj-lt"/>
              <a:buAutoNum type="alphaUcPeriod"/>
              <a:defRPr/>
            </a:pPr>
            <a:r>
              <a:rPr lang="en-US" dirty="0"/>
              <a:t>Too busy to focus on each other</a:t>
            </a:r>
            <a:r>
              <a:rPr lang="zh-CN" altLang="en-US" dirty="0"/>
              <a:t>  太忙了以至于无暇顾及对方</a:t>
            </a:r>
            <a:endParaRPr lang="en-US" dirty="0"/>
          </a:p>
          <a:p>
            <a:pPr marL="914400" lvl="1" indent="-514350">
              <a:spcBef>
                <a:spcPts val="600"/>
              </a:spcBef>
              <a:spcAft>
                <a:spcPts val="600"/>
              </a:spcAft>
              <a:buFont typeface="+mj-lt"/>
              <a:buAutoNum type="alphaUcPeriod"/>
              <a:defRPr/>
            </a:pPr>
            <a:r>
              <a:rPr lang="en-US" dirty="0"/>
              <a:t>Emotions:  Anger, Fears</a:t>
            </a:r>
            <a:r>
              <a:rPr lang="en-US" dirty="0" smtClean="0"/>
              <a:t>, Depression, </a:t>
            </a:r>
            <a:r>
              <a:rPr lang="en-US" dirty="0" err="1" smtClean="0"/>
              <a:t>etc</a:t>
            </a:r>
            <a:r>
              <a:rPr lang="en-US" dirty="0" smtClean="0"/>
              <a:t>  </a:t>
            </a:r>
            <a:r>
              <a:rPr lang="zh-CN" altLang="en-US" dirty="0"/>
              <a:t>情绪：愤怒，恐惧，安</a:t>
            </a:r>
            <a:r>
              <a:rPr lang="zh-CN" altLang="en-US" dirty="0" smtClean="0"/>
              <a:t>全</a:t>
            </a:r>
            <a:r>
              <a:rPr lang="en-US" altLang="zh-CN" dirty="0" smtClean="0"/>
              <a:t>, </a:t>
            </a:r>
            <a:r>
              <a:rPr lang="zh-CN" altLang="en-US" dirty="0" smtClean="0"/>
              <a:t>等</a:t>
            </a:r>
            <a:r>
              <a:rPr lang="zh-CN" altLang="en-US" dirty="0"/>
              <a:t>等</a:t>
            </a:r>
            <a:endParaRPr lang="en-US" dirty="0"/>
          </a:p>
          <a:p>
            <a:pPr marL="457200" indent="-457200">
              <a:spcBef>
                <a:spcPts val="600"/>
              </a:spcBef>
              <a:spcAft>
                <a:spcPts val="600"/>
              </a:spcAft>
              <a:buFont typeface="+mj-lt"/>
              <a:buAutoNum type="alphaUcPeriod"/>
              <a:defRPr/>
            </a:pPr>
            <a:r>
              <a:rPr lang="en-US" b="1" dirty="0" smtClean="0"/>
              <a:t> Our </a:t>
            </a:r>
            <a:r>
              <a:rPr lang="en-US" b="1" dirty="0"/>
              <a:t>Family Background</a:t>
            </a:r>
            <a:r>
              <a:rPr lang="zh-CN" altLang="en-US" b="1" dirty="0"/>
              <a:t> </a:t>
            </a:r>
            <a:r>
              <a:rPr lang="zh-CN" altLang="en-US" b="1" dirty="0" smtClean="0"/>
              <a:t>  我</a:t>
            </a:r>
            <a:r>
              <a:rPr lang="zh-CN" altLang="en-US" b="1" dirty="0"/>
              <a:t>们的家庭背景</a:t>
            </a:r>
            <a:endParaRPr lang="en-US" b="1" dirty="0"/>
          </a:p>
          <a:p>
            <a:pPr marL="914400" lvl="1" indent="-514350">
              <a:spcBef>
                <a:spcPts val="600"/>
              </a:spcBef>
              <a:spcAft>
                <a:spcPts val="600"/>
              </a:spcAft>
              <a:buFont typeface="+mj-lt"/>
              <a:buAutoNum type="alphaUcPeriod"/>
              <a:defRPr/>
            </a:pPr>
            <a:r>
              <a:rPr lang="en-US" dirty="0"/>
              <a:t>Was your family loud or quiet</a:t>
            </a:r>
            <a:r>
              <a:rPr lang="en-US" dirty="0" smtClean="0"/>
              <a:t>?  </a:t>
            </a:r>
            <a:r>
              <a:rPr lang="zh-CN" altLang="en-US" dirty="0" smtClean="0"/>
              <a:t>你</a:t>
            </a:r>
            <a:r>
              <a:rPr lang="zh-CN" altLang="en-US" dirty="0"/>
              <a:t>的家人是安静的还是吵闹的？</a:t>
            </a:r>
            <a:endParaRPr lang="en-US" dirty="0"/>
          </a:p>
          <a:p>
            <a:pPr marL="857250" lvl="1" indent="-457200">
              <a:spcBef>
                <a:spcPts val="600"/>
              </a:spcBef>
              <a:spcAft>
                <a:spcPts val="600"/>
              </a:spcAft>
              <a:buFont typeface="+mj-lt"/>
              <a:buAutoNum type="alphaUcPeriod"/>
              <a:defRPr/>
            </a:pPr>
            <a:r>
              <a:rPr lang="en-US" dirty="0" smtClean="0"/>
              <a:t>Did </a:t>
            </a:r>
            <a:r>
              <a:rPr lang="en-US" dirty="0"/>
              <a:t>they talk about </a:t>
            </a:r>
            <a:r>
              <a:rPr lang="en-US" dirty="0" smtClean="0"/>
              <a:t>problems </a:t>
            </a:r>
            <a:r>
              <a:rPr lang="en-US" dirty="0"/>
              <a:t>or ignore them</a:t>
            </a:r>
            <a:r>
              <a:rPr lang="en-US" dirty="0" smtClean="0"/>
              <a:t>?  </a:t>
            </a:r>
            <a:r>
              <a:rPr lang="zh-CN" altLang="en-US" dirty="0" smtClean="0"/>
              <a:t>他</a:t>
            </a:r>
            <a:r>
              <a:rPr lang="zh-CN" altLang="en-US" dirty="0"/>
              <a:t>们谈论差异还是忽视差异</a:t>
            </a:r>
            <a:r>
              <a:rPr lang="zh-CN" altLang="en-US" dirty="0" smtClean="0"/>
              <a:t>？</a:t>
            </a:r>
            <a:endParaRPr lang="en-US" altLang="zh-CN" dirty="0" smtClean="0"/>
          </a:p>
        </p:txBody>
      </p:sp>
    </p:spTree>
    <p:extLst>
      <p:ext uri="{BB962C8B-B14F-4D97-AF65-F5344CB8AC3E}">
        <p14:creationId xmlns:p14="http://schemas.microsoft.com/office/powerpoint/2010/main" val="345268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806680" y="716097"/>
            <a:ext cx="10243151" cy="5982158"/>
          </a:xfrm>
          <a:prstGeom prst="rect">
            <a:avLst/>
          </a:prstGeom>
        </p:spPr>
      </p:pic>
    </p:spTree>
    <p:extLst>
      <p:ext uri="{BB962C8B-B14F-4D97-AF65-F5344CB8AC3E}">
        <p14:creationId xmlns:p14="http://schemas.microsoft.com/office/powerpoint/2010/main" val="1996199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905000" y="137707"/>
            <a:ext cx="8229600" cy="1371600"/>
          </a:xfrm>
        </p:spPr>
        <p:txBody>
          <a:bodyPr>
            <a:normAutofit/>
          </a:bodyPr>
          <a:lstStyle/>
          <a:p>
            <a:r>
              <a:rPr lang="en-US" altLang="en-US" sz="4000" b="1" u="sng" dirty="0"/>
              <a:t>Some Problems with Speaking</a:t>
            </a:r>
            <a:br>
              <a:rPr lang="en-US" altLang="en-US" sz="4000" b="1" u="sng" dirty="0"/>
            </a:br>
            <a:r>
              <a:rPr lang="zh-CN" altLang="en-US" sz="4000" b="1" u="sng" dirty="0"/>
              <a:t>说话方面的一些问题</a:t>
            </a:r>
            <a:endParaRPr lang="en-US" altLang="en-US" sz="4000" b="1" u="sng" dirty="0"/>
          </a:p>
        </p:txBody>
      </p:sp>
      <p:sp>
        <p:nvSpPr>
          <p:cNvPr id="3" name="Content Placeholder 2"/>
          <p:cNvSpPr>
            <a:spLocks noGrp="1"/>
          </p:cNvSpPr>
          <p:nvPr>
            <p:ph idx="1"/>
          </p:nvPr>
        </p:nvSpPr>
        <p:spPr>
          <a:xfrm>
            <a:off x="1984375" y="1676400"/>
            <a:ext cx="8458200" cy="6019800"/>
          </a:xfrm>
        </p:spPr>
        <p:txBody>
          <a:bodyPr/>
          <a:lstStyle/>
          <a:p>
            <a:pPr marL="514350" indent="-514350">
              <a:spcBef>
                <a:spcPts val="600"/>
              </a:spcBef>
              <a:spcAft>
                <a:spcPts val="1800"/>
              </a:spcAft>
              <a:buFont typeface="+mj-lt"/>
              <a:buAutoNum type="alphaUcPeriod"/>
              <a:defRPr/>
            </a:pPr>
            <a:r>
              <a:rPr lang="en-US" sz="2800" b="1" dirty="0"/>
              <a:t>Relationships</a:t>
            </a:r>
            <a:r>
              <a:rPr lang="en-US" sz="2800" dirty="0"/>
              <a:t>: We don’t say what we think, we say </a:t>
            </a:r>
            <a:r>
              <a:rPr lang="en-US" sz="2800" dirty="0" smtClean="0"/>
              <a:t>what we think </a:t>
            </a:r>
            <a:r>
              <a:rPr lang="en-US" sz="2800" dirty="0"/>
              <a:t>the other person wants to hear</a:t>
            </a:r>
            <a:r>
              <a:rPr lang="en-US" sz="2800" dirty="0" smtClean="0"/>
              <a:t>. </a:t>
            </a:r>
            <a:r>
              <a:rPr lang="zh-CN" altLang="en-US" sz="2800" b="1" dirty="0" smtClean="0"/>
              <a:t>关</a:t>
            </a:r>
            <a:r>
              <a:rPr lang="zh-CN" altLang="en-US" sz="2800" b="1" dirty="0"/>
              <a:t>系</a:t>
            </a:r>
            <a:r>
              <a:rPr lang="zh-CN" altLang="en-US" sz="2800" dirty="0"/>
              <a:t>：我们不会说我们想说的，我们会说被人相想听的。</a:t>
            </a:r>
            <a:endParaRPr lang="en-US" altLang="zh-CN" sz="2800" dirty="0"/>
          </a:p>
          <a:p>
            <a:pPr marL="514350" indent="-514350">
              <a:spcBef>
                <a:spcPts val="600"/>
              </a:spcBef>
              <a:spcAft>
                <a:spcPts val="1800"/>
              </a:spcAft>
              <a:buFont typeface="+mj-lt"/>
              <a:buAutoNum type="alphaUcPeriod"/>
              <a:defRPr/>
            </a:pPr>
            <a:r>
              <a:rPr lang="en-US" sz="2800" b="1" dirty="0"/>
              <a:t>Fear</a:t>
            </a:r>
            <a:r>
              <a:rPr lang="en-US" sz="2800" dirty="0"/>
              <a:t>: We are afraid that we will sound stupid or be misunderstood, so we remain quiet</a:t>
            </a:r>
            <a:r>
              <a:rPr lang="en-US" sz="2800" dirty="0" smtClean="0"/>
              <a:t>. </a:t>
            </a:r>
            <a:r>
              <a:rPr lang="en-US" sz="2800" dirty="0"/>
              <a:t>Perhaps we fear being hurt or betrayed</a:t>
            </a:r>
            <a:r>
              <a:rPr lang="en-US" sz="2800" dirty="0" smtClean="0"/>
              <a:t>.      </a:t>
            </a:r>
            <a:r>
              <a:rPr lang="zh-CN" altLang="en-US" sz="2800" b="1" dirty="0" smtClean="0"/>
              <a:t>恐</a:t>
            </a:r>
            <a:r>
              <a:rPr lang="zh-CN" altLang="en-US" sz="2800" b="1" dirty="0"/>
              <a:t>惧</a:t>
            </a:r>
            <a:r>
              <a:rPr lang="zh-CN" altLang="en-US" sz="2800" dirty="0"/>
              <a:t>：我们害怕我们说的话听起来很愚蠢或者被误解，所以我们保持沉默。也许，我们害怕被伤害或背叛。</a:t>
            </a:r>
            <a:endParaRPr lang="en-US" sz="2800" dirty="0"/>
          </a:p>
        </p:txBody>
      </p:sp>
    </p:spTree>
    <p:extLst>
      <p:ext uri="{BB962C8B-B14F-4D97-AF65-F5344CB8AC3E}">
        <p14:creationId xmlns:p14="http://schemas.microsoft.com/office/powerpoint/2010/main" val="20055369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905000" y="1905001"/>
            <a:ext cx="8307636" cy="3924151"/>
          </a:xfrm>
          <a:prstGeom prst="rect">
            <a:avLst/>
          </a:prstGeom>
          <a:noFill/>
        </p:spPr>
        <p:txBody>
          <a:bodyPr wrap="square" rtlCol="0">
            <a:spAutoFit/>
          </a:bodyPr>
          <a:lstStyle/>
          <a:p>
            <a:pPr marL="514350" indent="-514350">
              <a:spcBef>
                <a:spcPts val="600"/>
              </a:spcBef>
              <a:spcAft>
                <a:spcPts val="1800"/>
              </a:spcAft>
              <a:buAutoNum type="alphaUcPeriod" startAt="3"/>
              <a:defRPr/>
            </a:pPr>
            <a:r>
              <a:rPr lang="en-US" altLang="zh-CN" sz="2800" b="1" dirty="0" smtClean="0"/>
              <a:t>Too </a:t>
            </a:r>
            <a:r>
              <a:rPr lang="en-US" altLang="zh-CN" sz="2800" b="1" dirty="0"/>
              <a:t>much</a:t>
            </a:r>
            <a:r>
              <a:rPr lang="en-US" altLang="zh-CN" sz="2800" dirty="0"/>
              <a:t>: We talk all of the time and fail to listen to others</a:t>
            </a:r>
            <a:r>
              <a:rPr lang="en-US" altLang="zh-CN" sz="2800" dirty="0" smtClean="0"/>
              <a:t>.   </a:t>
            </a:r>
            <a:r>
              <a:rPr lang="zh-CN" altLang="en-US" sz="2800" b="1" dirty="0" smtClean="0"/>
              <a:t>说</a:t>
            </a:r>
            <a:r>
              <a:rPr lang="zh-CN" altLang="en-US" sz="2800" b="1" dirty="0"/>
              <a:t>的太多</a:t>
            </a:r>
            <a:r>
              <a:rPr lang="zh-CN" altLang="en-US" sz="2800" dirty="0"/>
              <a:t>：我们总是在说话并且听不进别人的话。</a:t>
            </a:r>
            <a:endParaRPr lang="en-US" altLang="zh-CN" sz="2800" dirty="0"/>
          </a:p>
          <a:p>
            <a:pPr marL="514350" indent="-514350">
              <a:spcBef>
                <a:spcPts val="600"/>
              </a:spcBef>
              <a:spcAft>
                <a:spcPts val="1800"/>
              </a:spcAft>
              <a:buAutoNum type="alphaUcPeriod" startAt="3"/>
              <a:defRPr/>
            </a:pPr>
            <a:r>
              <a:rPr lang="en-US" altLang="zh-CN" sz="2800" b="1" dirty="0" smtClean="0"/>
              <a:t>Surface </a:t>
            </a:r>
            <a:r>
              <a:rPr lang="en-US" altLang="zh-CN" sz="2800" b="1" dirty="0"/>
              <a:t>Level: </a:t>
            </a:r>
            <a:r>
              <a:rPr lang="en-US" altLang="zh-CN" sz="2800" dirty="0"/>
              <a:t>We only talk about practical things but never share what is really in our heart.      </a:t>
            </a:r>
            <a:r>
              <a:rPr lang="zh-CN" altLang="en-US" sz="2800" b="1" dirty="0"/>
              <a:t>浮于表面</a:t>
            </a:r>
            <a:r>
              <a:rPr lang="zh-CN" altLang="en-US" sz="2800" dirty="0"/>
              <a:t>：我们只谈论实际的事情，从不分享内心的真实想法。</a:t>
            </a:r>
            <a:endParaRPr lang="en-US" altLang="zh-CN" sz="2800" dirty="0"/>
          </a:p>
          <a:p>
            <a:endParaRPr lang="zh-CN" altLang="en-US" dirty="0"/>
          </a:p>
        </p:txBody>
      </p:sp>
      <p:sp>
        <p:nvSpPr>
          <p:cNvPr id="3" name="文本框 2"/>
          <p:cNvSpPr txBox="1"/>
          <p:nvPr/>
        </p:nvSpPr>
        <p:spPr>
          <a:xfrm>
            <a:off x="1905000" y="228601"/>
            <a:ext cx="7681241" cy="1323439"/>
          </a:xfrm>
          <a:prstGeom prst="rect">
            <a:avLst/>
          </a:prstGeom>
          <a:noFill/>
        </p:spPr>
        <p:txBody>
          <a:bodyPr wrap="square" rtlCol="0">
            <a:spAutoFit/>
          </a:bodyPr>
          <a:lstStyle/>
          <a:p>
            <a:r>
              <a:rPr lang="en-US" altLang="en-US" sz="4000" b="1" u="sng" dirty="0">
                <a:solidFill>
                  <a:prstClr val="black"/>
                </a:solidFill>
                <a:latin typeface="Calibri"/>
                <a:ea typeface="+mj-ea"/>
                <a:cs typeface="+mj-cs"/>
              </a:rPr>
              <a:t>Some Problems with Speaking</a:t>
            </a:r>
            <a:br>
              <a:rPr lang="en-US" altLang="en-US" sz="4000" b="1" u="sng" dirty="0">
                <a:solidFill>
                  <a:prstClr val="black"/>
                </a:solidFill>
                <a:latin typeface="Calibri"/>
                <a:ea typeface="+mj-ea"/>
                <a:cs typeface="+mj-cs"/>
              </a:rPr>
            </a:br>
            <a:r>
              <a:rPr lang="zh-CN" altLang="en-US" sz="4000" b="1" u="sng" dirty="0">
                <a:solidFill>
                  <a:prstClr val="black"/>
                </a:solidFill>
                <a:latin typeface="Calibri"/>
                <a:cs typeface="+mj-cs"/>
              </a:rPr>
              <a:t>说话方面的一些问题</a:t>
            </a:r>
            <a:endParaRPr lang="zh-CN" altLang="en-US" dirty="0"/>
          </a:p>
        </p:txBody>
      </p:sp>
    </p:spTree>
    <p:extLst>
      <p:ext uri="{BB962C8B-B14F-4D97-AF65-F5344CB8AC3E}">
        <p14:creationId xmlns:p14="http://schemas.microsoft.com/office/powerpoint/2010/main" val="50672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1426</TotalTime>
  <Words>4363</Words>
  <Application>Microsoft Office PowerPoint</Application>
  <PresentationFormat>Widescreen</PresentationFormat>
  <Paragraphs>261</Paragraphs>
  <Slides>27</Slides>
  <Notes>15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27</vt:i4>
      </vt:variant>
    </vt:vector>
  </HeadingPairs>
  <TitlesOfParts>
    <vt:vector size="39" baseType="lpstr">
      <vt:lpstr>Aharoni</vt:lpstr>
      <vt:lpstr>等线</vt:lpstr>
      <vt:lpstr>宋体</vt:lpstr>
      <vt:lpstr>幼圆</vt:lpstr>
      <vt:lpstr>Arial</vt:lpstr>
      <vt:lpstr>Arial Black</vt:lpstr>
      <vt:lpstr>Calibri</vt:lpstr>
      <vt:lpstr>Century Gothic</vt:lpstr>
      <vt:lpstr>Comic Sans MS</vt:lpstr>
      <vt:lpstr>Wingdings</vt:lpstr>
      <vt:lpstr>Wingdings 3</vt:lpstr>
      <vt:lpstr>Wisp</vt:lpstr>
      <vt:lpstr>The Art of Communications</vt:lpstr>
      <vt:lpstr>Your Marriage is Very Important !</vt:lpstr>
      <vt:lpstr>A Reminder:</vt:lpstr>
      <vt:lpstr>“Becoming One” is our goal, and can only happen with effective communication.</vt:lpstr>
      <vt:lpstr>Did you  really understand me? 你真的理解我吗？</vt:lpstr>
      <vt:lpstr>Speaking is affected by: 说话受到以下因素的影响</vt:lpstr>
      <vt:lpstr>PowerPoint Presentation</vt:lpstr>
      <vt:lpstr>Some Problems with Speaking 说话方面的一些问题</vt:lpstr>
      <vt:lpstr>PowerPoint Presentation</vt:lpstr>
      <vt:lpstr>Which is your biggest speaking problem?</vt:lpstr>
      <vt:lpstr>Some Thoughts about Listening</vt:lpstr>
      <vt:lpstr>“Focused Listening” is Affected by: “专注倾听”受以下因素影响：</vt:lpstr>
      <vt:lpstr>PowerPoint Presentation</vt:lpstr>
      <vt:lpstr>Which of these your listening problem?</vt:lpstr>
      <vt:lpstr>How to be a better listener? 如何成为一个更好的倾听者？</vt:lpstr>
      <vt:lpstr>How to be a better listener? 如何成为一个更好的倾听者？</vt:lpstr>
      <vt:lpstr>How to be a better listener? 如何成为一个更好的倾听者？</vt:lpstr>
      <vt:lpstr>PowerPoint Presentation</vt:lpstr>
      <vt:lpstr>PowerPoint Presentation</vt:lpstr>
      <vt:lpstr>Homework #1: Communication Thoughts</vt:lpstr>
      <vt:lpstr>Homework #2: Effective Listening Practice</vt:lpstr>
      <vt:lpstr>Additional Information…</vt:lpstr>
      <vt:lpstr>Are you an Extrovert or an Introvert? 你是内向还是外向？</vt:lpstr>
      <vt:lpstr>Are you an Extrovert or an Introvert? 你是内向还是外向？</vt:lpstr>
      <vt:lpstr>Body Language  肢体语言</vt:lpstr>
      <vt:lpstr>Everyone’s Body Language is Different : Watch for Changes  每个人都是不同的：留意变化</vt:lpstr>
      <vt:lpstr>Changes to look for include: 需要注意的变化包括：</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 Building Strong Foundations</dc:title>
  <dc:creator>Mark Robnett</dc:creator>
  <cp:lastModifiedBy>Mark Robnett</cp:lastModifiedBy>
  <cp:revision>72</cp:revision>
  <dcterms:created xsi:type="dcterms:W3CDTF">2021-04-23T18:43:31Z</dcterms:created>
  <dcterms:modified xsi:type="dcterms:W3CDTF">2023-10-15T17:55:29Z</dcterms:modified>
</cp:coreProperties>
</file>