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61" r:id="rId4"/>
    <p:sldId id="259" r:id="rId5"/>
    <p:sldId id="262" r:id="rId6"/>
    <p:sldId id="260" r:id="rId7"/>
    <p:sldId id="269" r:id="rId8"/>
    <p:sldId id="270" r:id="rId9"/>
    <p:sldId id="275" r:id="rId10"/>
    <p:sldId id="276" r:id="rId11"/>
    <p:sldId id="263" r:id="rId12"/>
    <p:sldId id="264" r:id="rId13"/>
    <p:sldId id="265" r:id="rId14"/>
    <p:sldId id="277" r:id="rId15"/>
    <p:sldId id="278" r:id="rId16"/>
    <p:sldId id="267" r:id="rId17"/>
    <p:sldId id="266" r:id="rId18"/>
    <p:sldId id="279" r:id="rId19"/>
    <p:sldId id="268" r:id="rId20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6" autoAdjust="0"/>
    <p:restoredTop sz="77558" autoAdjust="0"/>
  </p:normalViewPr>
  <p:slideViewPr>
    <p:cSldViewPr snapToGrid="0">
      <p:cViewPr varScale="1">
        <p:scale>
          <a:sx n="86" d="100"/>
          <a:sy n="86" d="100"/>
        </p:scale>
        <p:origin x="10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99F54D79-D4C8-4B08-A95F-2B324FCB5FCD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C371FDD6-9132-4E12-AA9F-1243163EF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5440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A1782836-146D-47FA-A580-D25EBF870E4E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95952E43-2235-4977-9058-9C29D206F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760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2289">
              <a:defRPr/>
            </a:pPr>
            <a:r>
              <a:rPr lang="en-US" dirty="0" smtClean="0"/>
              <a:t>We are not professional marriage counselors, but we do care about you!</a:t>
            </a:r>
          </a:p>
          <a:p>
            <a:pPr defTabSz="942289">
              <a:defRPr/>
            </a:pPr>
            <a:endParaRPr lang="en-US" dirty="0" smtClean="0"/>
          </a:p>
          <a:p>
            <a:pPr defTabSz="942289">
              <a:defRPr/>
            </a:pPr>
            <a:r>
              <a:rPr lang="en-US" dirty="0" smtClean="0"/>
              <a:t>Wedding clothing, photos, ceremony, dinner, guest lists, invitations, gifts, etc.</a:t>
            </a:r>
            <a:r>
              <a:rPr lang="en-US" baseline="0" dirty="0" smtClean="0"/>
              <a:t>  Nothing is left to chance.  But the wedding is quickly over.</a:t>
            </a:r>
            <a:endParaRPr lang="en-US" dirty="0" smtClean="0"/>
          </a:p>
          <a:p>
            <a:pPr defTabSz="942289">
              <a:defRPr/>
            </a:pPr>
            <a:endParaRPr lang="en-US" dirty="0" smtClean="0"/>
          </a:p>
          <a:p>
            <a:pPr defTabSz="942289">
              <a:defRPr/>
            </a:pPr>
            <a:r>
              <a:rPr lang="en-US" dirty="0" smtClean="0"/>
              <a:t>The marriage is much more</a:t>
            </a:r>
            <a:r>
              <a:rPr lang="en-US" baseline="0" dirty="0" smtClean="0"/>
              <a:t> important and requires more work, but people fail to invest the time and energy preparing and working to make it successful.  Perhaps that’s why so many marriages are quickly over…</a:t>
            </a:r>
          </a:p>
          <a:p>
            <a:pPr defTabSz="942289"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52E43-2235-4977-9058-9C29D206FC8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9952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2289"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52E43-2235-4977-9058-9C29D206FC8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659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2289"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52E43-2235-4977-9058-9C29D206FC8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4934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2289"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52E43-2235-4977-9058-9C29D206FC8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9126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2289"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52E43-2235-4977-9058-9C29D206FC8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9577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2289"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52E43-2235-4977-9058-9C29D206FC8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5086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2289"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52E43-2235-4977-9058-9C29D206FC8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5906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52E43-2235-4977-9058-9C29D206FC8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0807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2289"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52E43-2235-4977-9058-9C29D206FC8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015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2289">
              <a:defRPr/>
            </a:pPr>
            <a:r>
              <a:rPr lang="en-US" dirty="0" smtClean="0"/>
              <a:t>We are not professional marriage counselors, but we do care about you!</a:t>
            </a:r>
          </a:p>
          <a:p>
            <a:pPr defTabSz="942289">
              <a:defRPr/>
            </a:pPr>
            <a:endParaRPr lang="en-US" dirty="0" smtClean="0"/>
          </a:p>
          <a:p>
            <a:pPr defTabSz="942289">
              <a:defRPr/>
            </a:pPr>
            <a:r>
              <a:rPr lang="en-US" dirty="0" smtClean="0"/>
              <a:t>Strong relationships are built</a:t>
            </a:r>
            <a:r>
              <a:rPr lang="en-US" baseline="0" dirty="0" smtClean="0"/>
              <a:t> upon trust and trust is built upon honesty.  Trust enables vulnerability, which fosters growth.</a:t>
            </a:r>
          </a:p>
          <a:p>
            <a:pPr defTabSz="942289"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52E43-2235-4977-9058-9C29D206FC8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568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2289"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52E43-2235-4977-9058-9C29D206FC8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7893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2289">
              <a:defRPr/>
            </a:pPr>
            <a:r>
              <a:rPr lang="en-US" dirty="0" smtClean="0"/>
              <a:t>Business</a:t>
            </a:r>
            <a:r>
              <a:rPr lang="en-US" baseline="0" dirty="0" smtClean="0"/>
              <a:t> contracts describe each party’s benefits and obligations.  When one party fails to meet their obligations, the contract can be canceled.</a:t>
            </a:r>
            <a:endParaRPr lang="en-US" dirty="0" smtClean="0"/>
          </a:p>
          <a:p>
            <a:pPr defTabSz="942289">
              <a:defRPr/>
            </a:pPr>
            <a:endParaRPr lang="en-US" dirty="0" smtClean="0"/>
          </a:p>
          <a:p>
            <a:pPr defTabSz="942289">
              <a:defRPr/>
            </a:pPr>
            <a:r>
              <a:rPr lang="en-US" dirty="0" smtClean="0"/>
              <a:t>Illustrate a business deal with two colored loops of</a:t>
            </a:r>
            <a:r>
              <a:rPr lang="en-US" baseline="0" dirty="0" smtClean="0"/>
              <a:t> paper, side by side, not connected.</a:t>
            </a:r>
          </a:p>
          <a:p>
            <a:pPr defTabSz="942289">
              <a:defRPr/>
            </a:pPr>
            <a:endParaRPr lang="en-US" baseline="0" dirty="0" smtClean="0"/>
          </a:p>
          <a:p>
            <a:pPr defTabSz="942289">
              <a:defRPr/>
            </a:pPr>
            <a:r>
              <a:rPr lang="en-US" baseline="0" dirty="0" smtClean="0"/>
              <a:t>Friendship of two children: two nested, colored loops still connected to mother and father.  Wise parents teach their children to become independent and connect to their spouse.</a:t>
            </a:r>
          </a:p>
          <a:p>
            <a:pPr defTabSz="942289">
              <a:defRPr/>
            </a:pPr>
            <a:endParaRPr lang="en-US" baseline="0" dirty="0" smtClean="0"/>
          </a:p>
          <a:p>
            <a:pPr defTabSz="942289">
              <a:defRPr/>
            </a:pPr>
            <a:r>
              <a:rPr lang="en-US" baseline="0" dirty="0" smtClean="0"/>
              <a:t>Legal partnership: two colored strips connected end-to-end (still two sided).  Splitting results in two separate loops, losing something from each other.</a:t>
            </a:r>
          </a:p>
          <a:p>
            <a:pPr defTabSz="942289">
              <a:defRPr/>
            </a:pPr>
            <a:endParaRPr lang="en-US" baseline="0" dirty="0" smtClean="0"/>
          </a:p>
          <a:p>
            <a:pPr defTabSz="942289">
              <a:defRPr/>
            </a:pPr>
            <a:r>
              <a:rPr lang="en-US" baseline="0" dirty="0" smtClean="0"/>
              <a:t>Covenant: two colored strips, twisted (turning away from my own desires) and connected with only one side (illustrated by drawing a line along the perimeter).  Splitting results in a single loop.</a:t>
            </a:r>
          </a:p>
          <a:p>
            <a:pPr defTabSz="942289"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52E43-2235-4977-9058-9C29D206FC8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1220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2289">
              <a:defRPr/>
            </a:pPr>
            <a:endParaRPr lang="en-US" dirty="0" smtClean="0"/>
          </a:p>
          <a:p>
            <a:pPr>
              <a:spcAft>
                <a:spcPts val="1237"/>
              </a:spcAft>
            </a:pPr>
            <a:r>
              <a:rPr lang="en-US" dirty="0" smtClean="0"/>
              <a:t>During this class, we will often refer to the Bible to explain important marriage principles.  It is the most popular book in world history and is accepted as wisdom</a:t>
            </a:r>
            <a:r>
              <a:rPr lang="en-US" baseline="0" dirty="0" smtClean="0"/>
              <a:t> </a:t>
            </a:r>
            <a:r>
              <a:rPr lang="en-US" dirty="0" smtClean="0"/>
              <a:t>in</a:t>
            </a:r>
            <a:r>
              <a:rPr lang="en-US" baseline="0" dirty="0" smtClean="0"/>
              <a:t> every culture.</a:t>
            </a:r>
            <a:endParaRPr lang="en-US" dirty="0" smtClean="0"/>
          </a:p>
          <a:p>
            <a:pPr>
              <a:spcAft>
                <a:spcPts val="1237"/>
              </a:spcAft>
            </a:pPr>
            <a:endParaRPr lang="en-US" dirty="0" smtClean="0"/>
          </a:p>
          <a:p>
            <a:pPr>
              <a:spcAft>
                <a:spcPts val="1237"/>
              </a:spcAft>
            </a:pPr>
            <a:r>
              <a:rPr lang="en-US" dirty="0" smtClean="0"/>
              <a:t>You do not have to be a Christian to learn from this class!</a:t>
            </a:r>
          </a:p>
          <a:p>
            <a:endParaRPr lang="en-US" dirty="0" smtClean="0"/>
          </a:p>
          <a:p>
            <a:r>
              <a:rPr lang="en-US" dirty="0" smtClean="0"/>
              <a:t>God created us – our amazing bodies show that He is an Amazing God with awesome wisdom!</a:t>
            </a:r>
          </a:p>
          <a:p>
            <a:endParaRPr lang="en-US" dirty="0" smtClean="0"/>
          </a:p>
          <a:p>
            <a:r>
              <a:rPr lang="en-US" dirty="0" smtClean="0"/>
              <a:t>In the very beginning</a:t>
            </a:r>
            <a:r>
              <a:rPr lang="en-US" baseline="0" dirty="0" smtClean="0"/>
              <a:t> of the Bible, after He creates people, God designs marriage.  Marriage was not an invention of man!  Therefore it is very important to understand and follow His plan!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52E43-2235-4977-9058-9C29D206FC8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7544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237"/>
              </a:spcAft>
            </a:pPr>
            <a:r>
              <a:rPr lang="en-US" dirty="0" smtClean="0"/>
              <a:t>There are three key points</a:t>
            </a:r>
            <a:r>
              <a:rPr lang="en-US" baseline="0" dirty="0" smtClean="0"/>
              <a:t> in God’s design for marriage and each one is important for your success.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0FEF12-60B5-4F46-B5F4-814D50558C8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382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2289">
              <a:defRPr/>
            </a:pPr>
            <a:r>
              <a:rPr lang="en-US" u="none" dirty="0" smtClean="0"/>
              <a:t>This</a:t>
            </a:r>
            <a:r>
              <a:rPr lang="en-US" u="none" baseline="0" dirty="0" smtClean="0"/>
              <a:t> is </a:t>
            </a:r>
            <a:r>
              <a:rPr lang="en-US" b="1" u="none" baseline="0" dirty="0" smtClean="0"/>
              <a:t>not a Western idea </a:t>
            </a:r>
            <a:r>
              <a:rPr lang="en-US" u="none" baseline="0" dirty="0" smtClean="0"/>
              <a:t>– it comes from the Bible which was written in the </a:t>
            </a:r>
            <a:r>
              <a:rPr lang="en-US" b="1" u="none" baseline="0" dirty="0" smtClean="0"/>
              <a:t>Middle East </a:t>
            </a:r>
            <a:r>
              <a:rPr lang="en-US" u="none" baseline="0" dirty="0" smtClean="0"/>
              <a:t>4000 years ago.</a:t>
            </a:r>
            <a:endParaRPr lang="en-US" u="none" dirty="0" smtClean="0"/>
          </a:p>
          <a:p>
            <a:pPr defTabSz="942289">
              <a:defRPr/>
            </a:pPr>
            <a:endParaRPr lang="en-US" u="sng" dirty="0" smtClean="0"/>
          </a:p>
          <a:p>
            <a:pPr defTabSz="942289">
              <a:defRPr/>
            </a:pPr>
            <a:r>
              <a:rPr lang="en-US" u="sng" dirty="0" smtClean="0"/>
              <a:t>Changed</a:t>
            </a:r>
            <a:r>
              <a:rPr lang="en-US" u="sng" baseline="0" dirty="0" smtClean="0"/>
              <a:t> relationship areas</a:t>
            </a:r>
            <a:r>
              <a:rPr lang="en-US" baseline="0" dirty="0" smtClean="0"/>
              <a:t>:</a:t>
            </a:r>
            <a:endParaRPr lang="en-US" dirty="0" smtClean="0"/>
          </a:p>
          <a:p>
            <a:r>
              <a:rPr lang="en-US" dirty="0" smtClean="0"/>
              <a:t>Emotional</a:t>
            </a:r>
            <a:r>
              <a:rPr lang="en-US" baseline="0" dirty="0" smtClean="0"/>
              <a:t> – We are no longer emotionally dependent upon their parents.</a:t>
            </a:r>
          </a:p>
          <a:p>
            <a:r>
              <a:rPr lang="en-US" baseline="0" dirty="0" smtClean="0"/>
              <a:t>Physical – Do not make a daughter-in-law live with her mother-in-law.  Don’t expect to spend as much time with parents as before marriage.</a:t>
            </a:r>
          </a:p>
          <a:p>
            <a:r>
              <a:rPr lang="en-US" baseline="0" dirty="0" smtClean="0"/>
              <a:t>Financial – Do everything possible to avoid indebtedness, even to parents.  It is </a:t>
            </a:r>
            <a:r>
              <a:rPr lang="en-US" b="1" baseline="0" dirty="0" smtClean="0"/>
              <a:t>better</a:t>
            </a:r>
            <a:r>
              <a:rPr lang="en-US" baseline="0" dirty="0" smtClean="0"/>
              <a:t> to </a:t>
            </a:r>
            <a:r>
              <a:rPr lang="en-US" b="1" baseline="0" dirty="0" smtClean="0"/>
              <a:t>sacrifice financially</a:t>
            </a:r>
            <a:r>
              <a:rPr lang="en-US" baseline="0" dirty="0" smtClean="0"/>
              <a:t> than to </a:t>
            </a:r>
            <a:r>
              <a:rPr lang="en-US" b="1" baseline="0" dirty="0" smtClean="0"/>
              <a:t>sacrifice your marriage</a:t>
            </a:r>
            <a:r>
              <a:rPr lang="en-US" baseline="0" dirty="0" smtClean="0"/>
              <a:t>.  Remember, “the borrower is the slave of the lender” Proverbs 22:7</a:t>
            </a:r>
          </a:p>
          <a:p>
            <a:r>
              <a:rPr lang="en-US" baseline="0" dirty="0" smtClean="0"/>
              <a:t>Psychological – Some parents use guilt to control married children.  Keep a healthy distance to avoid manipulation.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52E43-2235-4977-9058-9C29D206FC8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1846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735013" y="1173163"/>
            <a:ext cx="5632450" cy="31686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6FC07-7D59-4179-B3E3-7FC4ED6CF49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4970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2289"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52E43-2235-4977-9058-9C29D206FC8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84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600" baseline="0"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493706"/>
            <a:ext cx="8915399" cy="2262781"/>
          </a:xfrm>
        </p:spPr>
        <p:txBody>
          <a:bodyPr/>
          <a:lstStyle/>
          <a:p>
            <a:r>
              <a:rPr lang="en-US" dirty="0"/>
              <a:t>Session 1 : Building Strong Foundations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3664676"/>
            <a:ext cx="8915399" cy="1126283"/>
          </a:xfrm>
        </p:spPr>
        <p:txBody>
          <a:bodyPr>
            <a:normAutofit fontScale="70000" lnSpcReduction="20000"/>
          </a:bodyPr>
          <a:lstStyle/>
          <a:p>
            <a:r>
              <a:rPr lang="en-US" sz="2800" dirty="0" smtClean="0"/>
              <a:t>The Marriage Course</a:t>
            </a:r>
          </a:p>
          <a:p>
            <a:endParaRPr lang="en-US" sz="2800" dirty="0"/>
          </a:p>
          <a:p>
            <a:r>
              <a:rPr lang="en-US" sz="2800" dirty="0" smtClean="0"/>
              <a:t>http://ilce.llc/MarriageClasses/Session 1- Foundations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7285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5402" y="-9814"/>
            <a:ext cx="7436386" cy="913196"/>
          </a:xfrm>
        </p:spPr>
        <p:txBody>
          <a:bodyPr>
            <a:normAutofit/>
          </a:bodyPr>
          <a:lstStyle/>
          <a:p>
            <a:r>
              <a:rPr lang="en-US" sz="4000" b="1" u="sng" dirty="0" smtClean="0"/>
              <a:t>Becoming One</a:t>
            </a:r>
            <a:r>
              <a:rPr lang="en-US" sz="40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r>
              <a:rPr lang="zh-CN" altLang="en-US" sz="40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合而为一</a:t>
            </a:r>
            <a:endParaRPr lang="en-US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22206" y="903382"/>
            <a:ext cx="10210800" cy="4796352"/>
          </a:xfrm>
        </p:spPr>
        <p:txBody>
          <a:bodyPr>
            <a:normAutofit/>
          </a:bodyPr>
          <a:lstStyle/>
          <a:p>
            <a:pPr lvl="1">
              <a:spcAft>
                <a:spcPts val="1200"/>
              </a:spcAft>
            </a:pPr>
            <a:r>
              <a:rPr lang="en-US" sz="2400" dirty="0" smtClean="0"/>
              <a:t>Your relationship is high priority: be passionate to protect it from anything that tries to come between you.  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我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们的关系是最重要的</a:t>
            </a:r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我们要积极地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保护它不受来自我们之间的任何东西的伤害</a:t>
            </a:r>
            <a:r>
              <a:rPr lang="zh-CN" altLang="en-US" dirty="0"/>
              <a:t>。</a:t>
            </a:r>
            <a:endParaRPr lang="en-US" dirty="0" smtClean="0"/>
          </a:p>
          <a:p>
            <a:pPr lvl="1">
              <a:spcAft>
                <a:spcPts val="1200"/>
              </a:spcAft>
            </a:pPr>
            <a:r>
              <a:rPr lang="en-US" sz="2400" dirty="0" smtClean="0"/>
              <a:t>A good husband / wife will also be a good parent, son / daughter, neighbor, and employee.  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一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个好的丈夫</a:t>
            </a:r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妻子也会是一个好的父母、儿子</a:t>
            </a:r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女儿、邻居和雇员。</a:t>
            </a:r>
            <a:endParaRPr lang="en-US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spcAft>
                <a:spcPts val="1200"/>
              </a:spcAft>
            </a:pPr>
            <a:r>
              <a:rPr lang="en-US" sz="2400" dirty="0" smtClean="0"/>
              <a:t>Your goal: emotional, intellectual, physical, and spiritual unity. 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我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们的目标</a:t>
            </a:r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情感、智力、身体和精神的统一。</a:t>
            </a:r>
            <a:endParaRPr lang="en-US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spcAft>
                <a:spcPts val="1200"/>
              </a:spcAft>
            </a:pPr>
            <a:endParaRPr lang="en-US" dirty="0" smtClean="0"/>
          </a:p>
        </p:txBody>
      </p:sp>
      <p:sp>
        <p:nvSpPr>
          <p:cNvPr id="3" name="Rounded Rectangle 2"/>
          <p:cNvSpPr/>
          <p:nvPr/>
        </p:nvSpPr>
        <p:spPr>
          <a:xfrm>
            <a:off x="2387857" y="5498921"/>
            <a:ext cx="1561579" cy="1028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 smtClean="0"/>
              <a:t>Oneness</a:t>
            </a:r>
            <a:endParaRPr lang="en-US" sz="2100" b="1" dirty="0"/>
          </a:p>
          <a:p>
            <a:pPr algn="ctr"/>
            <a:r>
              <a:rPr lang="zh-CN" altLang="en-US" sz="2100" b="1" dirty="0"/>
              <a:t>一致性</a:t>
            </a:r>
            <a:endParaRPr lang="en-US" sz="2100" b="1" dirty="0"/>
          </a:p>
        </p:txBody>
      </p:sp>
      <p:grpSp>
        <p:nvGrpSpPr>
          <p:cNvPr id="6" name="Group 5"/>
          <p:cNvGrpSpPr/>
          <p:nvPr/>
        </p:nvGrpSpPr>
        <p:grpSpPr>
          <a:xfrm>
            <a:off x="3949436" y="5519726"/>
            <a:ext cx="2144018" cy="1028700"/>
            <a:chOff x="1654792" y="4191000"/>
            <a:chExt cx="2209800" cy="685800"/>
          </a:xfrm>
        </p:grpSpPr>
        <p:sp>
          <p:nvSpPr>
            <p:cNvPr id="5" name="Right Arrow 4"/>
            <p:cNvSpPr/>
            <p:nvPr/>
          </p:nvSpPr>
          <p:spPr>
            <a:xfrm flipH="1">
              <a:off x="1654792" y="4400550"/>
              <a:ext cx="533400" cy="266700"/>
            </a:xfrm>
            <a:prstGeom prst="rightArrow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2188192" y="4191000"/>
              <a:ext cx="1676400" cy="685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100" b="1" dirty="0"/>
                <a:t>Intimacy</a:t>
              </a:r>
              <a:r>
                <a:rPr lang="zh-CN" altLang="en-US" sz="2100" b="1" dirty="0"/>
                <a:t>亲密感</a:t>
              </a:r>
              <a:endParaRPr lang="en-US" sz="2100" b="1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6108319" y="5519726"/>
            <a:ext cx="2757482" cy="1028700"/>
            <a:chOff x="3878240" y="4191000"/>
            <a:chExt cx="2832425" cy="685800"/>
          </a:xfrm>
        </p:grpSpPr>
        <p:sp>
          <p:nvSpPr>
            <p:cNvPr id="7" name="Right Arrow 6"/>
            <p:cNvSpPr/>
            <p:nvPr/>
          </p:nvSpPr>
          <p:spPr>
            <a:xfrm flipH="1">
              <a:off x="3878240" y="4405952"/>
              <a:ext cx="533400" cy="266700"/>
            </a:xfrm>
            <a:prstGeom prst="rightArrow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4424665" y="4191000"/>
              <a:ext cx="2286000" cy="685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100" b="1" dirty="0" smtClean="0"/>
                <a:t>Vulnerability </a:t>
              </a:r>
              <a:r>
                <a:rPr lang="zh-CN" altLang="en-US" sz="2100" b="1" dirty="0" smtClean="0"/>
                <a:t>脆</a:t>
              </a:r>
              <a:r>
                <a:rPr lang="zh-CN" altLang="en-US" sz="2100" b="1" dirty="0"/>
                <a:t>弱</a:t>
              </a:r>
              <a:endParaRPr lang="en-US" sz="2100" b="1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8865801" y="5504040"/>
            <a:ext cx="1860838" cy="1023581"/>
            <a:chOff x="6746544" y="4197825"/>
            <a:chExt cx="1764625" cy="685800"/>
          </a:xfrm>
        </p:grpSpPr>
        <p:sp>
          <p:nvSpPr>
            <p:cNvPr id="8" name="Right Arrow 7"/>
            <p:cNvSpPr/>
            <p:nvPr/>
          </p:nvSpPr>
          <p:spPr>
            <a:xfrm flipH="1">
              <a:off x="6746544" y="4419600"/>
              <a:ext cx="533400" cy="266700"/>
            </a:xfrm>
            <a:prstGeom prst="rightArrow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7291969" y="4197825"/>
              <a:ext cx="1219200" cy="685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100" b="1" dirty="0"/>
                <a:t>Trust</a:t>
              </a:r>
              <a:r>
                <a:rPr lang="zh-CN" altLang="en-US" sz="2100" b="1" dirty="0"/>
                <a:t>信赖</a:t>
              </a:r>
              <a:endParaRPr lang="en-US" sz="21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543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bldLvl="2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7104" y="341524"/>
            <a:ext cx="9915179" cy="960152"/>
          </a:xfrm>
        </p:spPr>
        <p:txBody>
          <a:bodyPr>
            <a:noAutofit/>
          </a:bodyPr>
          <a:lstStyle/>
          <a:p>
            <a:r>
              <a:rPr lang="en-US" sz="4000" b="1" u="sng" dirty="0" smtClean="0"/>
              <a:t>Why do some Marriages break down?</a:t>
            </a:r>
            <a:endParaRPr lang="en-US" sz="4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880" y="1454228"/>
            <a:ext cx="8970732" cy="488202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2800" dirty="0" smtClean="0"/>
              <a:t>A process of </a:t>
            </a:r>
            <a:r>
              <a:rPr lang="en-US" sz="2800" b="1" dirty="0" smtClean="0"/>
              <a:t>growing apart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2800" dirty="0" smtClean="0"/>
              <a:t>A lack of </a:t>
            </a:r>
            <a:r>
              <a:rPr lang="en-US" sz="2800" b="1" dirty="0" smtClean="0"/>
              <a:t>communication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2800" dirty="0" smtClean="0"/>
              <a:t>Self-centered </a:t>
            </a:r>
            <a:r>
              <a:rPr lang="en-US" sz="2800" b="1" dirty="0" smtClean="0"/>
              <a:t>consumer</a:t>
            </a:r>
            <a:r>
              <a:rPr lang="en-US" sz="2800" dirty="0" smtClean="0"/>
              <a:t> mentality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2800" b="1" dirty="0" smtClean="0"/>
              <a:t>Lack of sacrificial love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209102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918" y="236834"/>
            <a:ext cx="4387306" cy="1355300"/>
          </a:xfrm>
        </p:spPr>
        <p:txBody>
          <a:bodyPr>
            <a:noAutofit/>
          </a:bodyPr>
          <a:lstStyle/>
          <a:p>
            <a:r>
              <a:rPr lang="en-US" b="1" dirty="0" smtClean="0"/>
              <a:t>Think About Your Relationship, p.1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9359" y="1592134"/>
            <a:ext cx="3704012" cy="479791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For each statement, write a number in the box which you feel is true about your relationship.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Do the exercise on your own!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When you are finished, total the score for each column (A,B,C,D)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2606" y="57150"/>
            <a:ext cx="5981700" cy="674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732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7952" y="236833"/>
            <a:ext cx="4365272" cy="1217393"/>
          </a:xfrm>
        </p:spPr>
        <p:txBody>
          <a:bodyPr>
            <a:noAutofit/>
          </a:bodyPr>
          <a:lstStyle/>
          <a:p>
            <a:r>
              <a:rPr lang="en-US" b="1" dirty="0" smtClean="0"/>
              <a:t>Think About Your Relationship, p.2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9359" y="1592134"/>
            <a:ext cx="3704012" cy="4797910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Transfer the scores from the previous page for A,B,C,D.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When you are both finished, write your partner’s score on the extra column.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Look at the numbers and discuss any large differences.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Take 25 minutes.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1525" y="53009"/>
            <a:ext cx="6040475" cy="6771939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 rot="592875" flipH="1">
            <a:off x="8553247" y="3719036"/>
            <a:ext cx="1732261" cy="311972"/>
          </a:xfrm>
          <a:prstGeom prst="rightArrow">
            <a:avLst>
              <a:gd name="adj1" fmla="val 43103"/>
              <a:gd name="adj2" fmla="val 743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590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037" y="236834"/>
            <a:ext cx="4310188" cy="1107224"/>
          </a:xfrm>
        </p:spPr>
        <p:txBody>
          <a:bodyPr>
            <a:noAutofit/>
          </a:bodyPr>
          <a:lstStyle/>
          <a:p>
            <a:r>
              <a:rPr lang="en-US" b="1" dirty="0" smtClean="0"/>
              <a:t>Think About Your Relationship, p.1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9359" y="1592134"/>
            <a:ext cx="3704012" cy="479791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For each statement, write a number in the box which you feel is true about your relationship.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Do the exercise on your own!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When you are finished, total the score for each column (A,B,C,D)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3370" y="0"/>
            <a:ext cx="473496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078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3370" y="19859"/>
            <a:ext cx="4896547" cy="68311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087" y="236834"/>
            <a:ext cx="4277137" cy="1261460"/>
          </a:xfrm>
        </p:spPr>
        <p:txBody>
          <a:bodyPr>
            <a:normAutofit/>
          </a:bodyPr>
          <a:lstStyle/>
          <a:p>
            <a:r>
              <a:rPr lang="en-US" b="1" dirty="0" smtClean="0"/>
              <a:t>Think About Your Relationship, p.2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9359" y="1592134"/>
            <a:ext cx="3704012" cy="4797910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Transfer the scores from the previous page for A,B,C,D.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When you are both finished, write your partner’s score on the extra column.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Look at the numbers and discuss any large differences.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Take 25 minutes.</a:t>
            </a:r>
          </a:p>
        </p:txBody>
      </p:sp>
      <p:sp>
        <p:nvSpPr>
          <p:cNvPr id="6" name="Right Arrow 5"/>
          <p:cNvSpPr/>
          <p:nvPr/>
        </p:nvSpPr>
        <p:spPr>
          <a:xfrm rot="592875" flipH="1">
            <a:off x="7495625" y="3562744"/>
            <a:ext cx="1732261" cy="311972"/>
          </a:xfrm>
          <a:prstGeom prst="rightArrow">
            <a:avLst>
              <a:gd name="adj1" fmla="val 43103"/>
              <a:gd name="adj2" fmla="val 743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2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2357" y="0"/>
            <a:ext cx="9312255" cy="1301675"/>
          </a:xfrm>
        </p:spPr>
        <p:txBody>
          <a:bodyPr>
            <a:noAutofit/>
          </a:bodyPr>
          <a:lstStyle/>
          <a:p>
            <a:r>
              <a:rPr lang="en-US" sz="4000" b="1" u="sng" dirty="0" smtClean="0"/>
              <a:t>Foundations for a Strong Marriage:</a:t>
            </a:r>
            <a:br>
              <a:rPr lang="en-US" sz="4000" b="1" u="sng" dirty="0" smtClean="0"/>
            </a:br>
            <a:r>
              <a:rPr lang="en-US" sz="4000" b="1" u="sng" dirty="0" smtClean="0"/>
              <a:t>Nurturing Each Other</a:t>
            </a:r>
            <a:endParaRPr lang="en-US" sz="4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8795" y="1538344"/>
            <a:ext cx="9025817" cy="479791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US" dirty="0" smtClean="0"/>
              <a:t>We are </a:t>
            </a:r>
            <a:r>
              <a:rPr lang="en-US" b="1" dirty="0" smtClean="0"/>
              <a:t>made for relationships</a:t>
            </a:r>
            <a:r>
              <a:rPr lang="en-US" dirty="0"/>
              <a:t>: “The LORD God said, </a:t>
            </a:r>
            <a:r>
              <a:rPr lang="en-US" dirty="0" smtClean="0"/>
              <a:t>‘It </a:t>
            </a:r>
            <a:r>
              <a:rPr lang="en-US" dirty="0"/>
              <a:t>is </a:t>
            </a:r>
            <a:r>
              <a:rPr lang="en-US" b="1" dirty="0"/>
              <a:t>not good </a:t>
            </a:r>
            <a:r>
              <a:rPr lang="en-US" dirty="0"/>
              <a:t>for the man to be alone. I will make a helper suitable for him</a:t>
            </a:r>
            <a:r>
              <a:rPr lang="en-US" dirty="0" smtClean="0"/>
              <a:t>.’” </a:t>
            </a:r>
            <a:r>
              <a:rPr lang="zh-CN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耶和华　神说：</a:t>
            </a:r>
            <a:r>
              <a:rPr lang="en-US" altLang="zh-CN" sz="2800" dirty="0">
                <a:latin typeface="KaiTi" panose="02010609060101010101" pitchFamily="49" charset="-122"/>
                <a:ea typeface="KaiTi" panose="02010609060101010101" pitchFamily="49" charset="-122"/>
              </a:rPr>
              <a:t>"</a:t>
            </a:r>
            <a:r>
              <a:rPr lang="zh-CN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那人独居不好，我要为他造个和他相配的帮手</a:t>
            </a:r>
            <a:r>
              <a:rPr lang="zh-CN" altLang="en-US" sz="28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en-US" altLang="zh-CN" sz="2800" dirty="0" smtClean="0">
                <a:latin typeface="KaiTi" panose="02010609060101010101" pitchFamily="49" charset="-122"/>
                <a:ea typeface="KaiTi" panose="02010609060101010101" pitchFamily="49" charset="-122"/>
              </a:rPr>
              <a:t>" </a:t>
            </a:r>
            <a:r>
              <a:rPr lang="en-US" sz="2800" dirty="0"/>
              <a:t> Genesis 2:18</a:t>
            </a:r>
            <a:endParaRPr lang="en-US" sz="28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spcAft>
                <a:spcPts val="1800"/>
              </a:spcAft>
            </a:pPr>
            <a:r>
              <a:rPr lang="en-US" dirty="0" smtClean="0"/>
              <a:t>We all have a longing to be </a:t>
            </a:r>
            <a:r>
              <a:rPr lang="en-US" b="1" dirty="0" smtClean="0"/>
              <a:t>loved</a:t>
            </a:r>
            <a:r>
              <a:rPr lang="en-US" dirty="0" smtClean="0"/>
              <a:t> and </a:t>
            </a:r>
            <a:r>
              <a:rPr lang="en-US" b="1" dirty="0" smtClean="0"/>
              <a:t>known</a:t>
            </a:r>
            <a:r>
              <a:rPr lang="en-US" dirty="0" smtClean="0"/>
              <a:t> by another. 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Becoming one requires that we learn to </a:t>
            </a:r>
            <a:r>
              <a:rPr lang="en-US" b="1" dirty="0" smtClean="0"/>
              <a:t>understand</a:t>
            </a:r>
            <a:r>
              <a:rPr lang="en-US" dirty="0" smtClean="0"/>
              <a:t> and </a:t>
            </a:r>
            <a:r>
              <a:rPr lang="en-US" b="1" dirty="0" smtClean="0"/>
              <a:t>meet</a:t>
            </a:r>
            <a:r>
              <a:rPr lang="en-US" dirty="0" smtClean="0"/>
              <a:t> each other’s needs (talk to each other!).</a:t>
            </a:r>
          </a:p>
          <a:p>
            <a:pPr>
              <a:spcAft>
                <a:spcPts val="1800"/>
              </a:spcAft>
            </a:pPr>
            <a:r>
              <a:rPr lang="en-US" b="1" dirty="0" smtClean="0"/>
              <a:t>Focus</a:t>
            </a:r>
            <a:r>
              <a:rPr lang="en-US" dirty="0" smtClean="0"/>
              <a:t> on your partner’s </a:t>
            </a:r>
            <a:r>
              <a:rPr lang="en-US" b="1" dirty="0" smtClean="0"/>
              <a:t>needs</a:t>
            </a:r>
            <a:r>
              <a:rPr lang="en-US" dirty="0" smtClean="0"/>
              <a:t>, </a:t>
            </a:r>
            <a:r>
              <a:rPr lang="en-US" b="1" dirty="0" smtClean="0"/>
              <a:t>not</a:t>
            </a:r>
            <a:r>
              <a:rPr lang="en-US" dirty="0" smtClean="0"/>
              <a:t> their </a:t>
            </a:r>
            <a:r>
              <a:rPr lang="en-US" b="1" dirty="0" smtClean="0"/>
              <a:t>faults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279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3373" y="129092"/>
            <a:ext cx="9301239" cy="1172583"/>
          </a:xfrm>
        </p:spPr>
        <p:txBody>
          <a:bodyPr>
            <a:noAutofit/>
          </a:bodyPr>
          <a:lstStyle/>
          <a:p>
            <a:r>
              <a:rPr lang="en-US" b="1" u="sng" dirty="0" smtClean="0"/>
              <a:t>Foundations for a Strong Marriage:</a:t>
            </a:r>
            <a:br>
              <a:rPr lang="en-US" b="1" u="sng" dirty="0" smtClean="0"/>
            </a:br>
            <a:r>
              <a:rPr lang="en-US" b="1" u="sng" dirty="0" smtClean="0"/>
              <a:t>“Marriage Time”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75412"/>
            <a:ext cx="8915400" cy="476084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We must </a:t>
            </a:r>
            <a:r>
              <a:rPr lang="en-US" b="1" dirty="0" smtClean="0"/>
              <a:t>make time </a:t>
            </a:r>
            <a:r>
              <a:rPr lang="en-US" dirty="0" smtClean="0"/>
              <a:t>for each other to talk about our feelings (hopes, fears, worries, excitements, </a:t>
            </a:r>
            <a:r>
              <a:rPr lang="en-US" dirty="0" err="1" smtClean="0"/>
              <a:t>etc</a:t>
            </a:r>
            <a:r>
              <a:rPr lang="en-US" dirty="0" smtClean="0"/>
              <a:t>).</a:t>
            </a:r>
          </a:p>
          <a:p>
            <a:pPr>
              <a:spcAft>
                <a:spcPts val="1200"/>
              </a:spcAft>
            </a:pPr>
            <a:r>
              <a:rPr lang="en-US" b="1" dirty="0" smtClean="0"/>
              <a:t>Every week</a:t>
            </a:r>
            <a:r>
              <a:rPr lang="en-US" dirty="0" smtClean="0"/>
              <a:t>, plan to spend </a:t>
            </a:r>
            <a:r>
              <a:rPr lang="en-US" b="1" dirty="0" smtClean="0"/>
              <a:t>at least 2 hours alone</a:t>
            </a:r>
            <a:r>
              <a:rPr lang="en-US" dirty="0" smtClean="0"/>
              <a:t> (like a date night)!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You must plan, prioritize, and protect this time!</a:t>
            </a:r>
          </a:p>
          <a:p>
            <a:pPr lvl="1">
              <a:spcAft>
                <a:spcPts val="1200"/>
              </a:spcAft>
            </a:pPr>
            <a:r>
              <a:rPr lang="en-US" b="1" dirty="0" smtClean="0"/>
              <a:t>Plan</a:t>
            </a:r>
            <a:r>
              <a:rPr lang="en-US" dirty="0" smtClean="0"/>
              <a:t>: it won’t happen unless you schedule it</a:t>
            </a:r>
          </a:p>
          <a:p>
            <a:pPr lvl="1">
              <a:spcAft>
                <a:spcPts val="1200"/>
              </a:spcAft>
            </a:pPr>
            <a:r>
              <a:rPr lang="en-US" b="1" dirty="0" smtClean="0"/>
              <a:t>Prioritize</a:t>
            </a:r>
            <a:r>
              <a:rPr lang="en-US" dirty="0" smtClean="0"/>
              <a:t>: your marriage is very, very important</a:t>
            </a:r>
          </a:p>
          <a:p>
            <a:pPr lvl="1">
              <a:spcAft>
                <a:spcPts val="1200"/>
              </a:spcAft>
            </a:pPr>
            <a:r>
              <a:rPr lang="en-US" b="1" dirty="0" smtClean="0"/>
              <a:t>Protect</a:t>
            </a:r>
            <a:r>
              <a:rPr lang="en-US" dirty="0" smtClean="0"/>
              <a:t>: remove sources of interruption (work, phone, etc.)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641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737979"/>
              </p:ext>
            </p:extLst>
          </p:nvPr>
        </p:nvGraphicFramePr>
        <p:xfrm>
          <a:off x="2362567" y="432245"/>
          <a:ext cx="7931649" cy="56218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1649">
                  <a:extLst>
                    <a:ext uri="{9D8B030D-6E8A-4147-A177-3AD203B41FA5}">
                      <a16:colId xmlns:a16="http://schemas.microsoft.com/office/drawing/2014/main" val="3095988729"/>
                    </a:ext>
                  </a:extLst>
                </a:gridCol>
              </a:tblGrid>
              <a:tr h="863155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The </a:t>
                      </a:r>
                      <a:r>
                        <a:rPr lang="en-US" sz="2800" baseline="0" dirty="0" smtClean="0"/>
                        <a:t>Marriage Course Plan</a:t>
                      </a:r>
                      <a:endParaRPr 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99233112"/>
                  </a:ext>
                </a:extLst>
              </a:tr>
              <a:tr h="798816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Session 1 – Building</a:t>
                      </a:r>
                      <a:r>
                        <a:rPr lang="en-US" sz="2800" baseline="0" dirty="0" smtClean="0"/>
                        <a:t> Strong Foundations</a:t>
                      </a:r>
                      <a:endParaRPr 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9516823"/>
                  </a:ext>
                </a:extLst>
              </a:tr>
              <a:tr h="798816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Session 2 – The Art of Communications</a:t>
                      </a:r>
                      <a:endParaRPr 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50880762"/>
                  </a:ext>
                </a:extLst>
              </a:tr>
              <a:tr h="76456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Session 3 – </a:t>
                      </a:r>
                      <a:r>
                        <a:rPr lang="en-US" sz="2800" baseline="0" dirty="0" smtClean="0"/>
                        <a:t>Resolving Conflict</a:t>
                      </a:r>
                      <a:endParaRPr 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8341380"/>
                  </a:ext>
                </a:extLst>
              </a:tr>
              <a:tr h="798816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Session 4 – The Impact of Family</a:t>
                      </a:r>
                      <a:endParaRPr 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67782494"/>
                  </a:ext>
                </a:extLst>
              </a:tr>
              <a:tr h="798816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Session 5</a:t>
                      </a:r>
                      <a:r>
                        <a:rPr lang="en-US" sz="2800" baseline="0" dirty="0" smtClean="0"/>
                        <a:t> – The Power of Forgiveness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821247"/>
                  </a:ext>
                </a:extLst>
              </a:tr>
              <a:tr h="798816">
                <a:tc>
                  <a:txBody>
                    <a:bodyPr/>
                    <a:lstStyle/>
                    <a:p>
                      <a:r>
                        <a:rPr lang="en-US" sz="2800" baseline="0" dirty="0" smtClean="0"/>
                        <a:t>Session 6 – Keeping Love Alive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3101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982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129092"/>
            <a:ext cx="8911687" cy="1172583"/>
          </a:xfrm>
        </p:spPr>
        <p:txBody>
          <a:bodyPr>
            <a:normAutofit fontScale="90000"/>
          </a:bodyPr>
          <a:lstStyle/>
          <a:p>
            <a:r>
              <a:rPr lang="en-US" sz="4400" b="1" u="sng" dirty="0" smtClean="0"/>
              <a:t>Homework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100" b="1" dirty="0" smtClean="0"/>
              <a:t>(remember – your marriage is worth it!)</a:t>
            </a:r>
            <a:endParaRPr lang="en-US" sz="31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751682"/>
            <a:ext cx="7877979" cy="458457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Exercise 5 (in English) Exercise 2 (in Chinese): Knowing Me, Knowing You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Exercise 1: Planning to Succeed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Exercise 2: Showing Love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70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5638" y="392756"/>
            <a:ext cx="8911687" cy="666808"/>
          </a:xfrm>
        </p:spPr>
        <p:txBody>
          <a:bodyPr>
            <a:noAutofit/>
          </a:bodyPr>
          <a:lstStyle/>
          <a:p>
            <a:r>
              <a:rPr lang="en-US" sz="4000" b="1" u="sng" dirty="0" smtClean="0"/>
              <a:t>Welcome to the Marriage Course!</a:t>
            </a:r>
            <a:endParaRPr lang="en-US" sz="4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38344"/>
            <a:ext cx="8915400" cy="4797910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Your are taking a step in the right direction for your marriage!</a:t>
            </a:r>
          </a:p>
          <a:p>
            <a:pPr>
              <a:spcAft>
                <a:spcPts val="1200"/>
              </a:spcAft>
            </a:pPr>
            <a:r>
              <a:rPr lang="en-US" b="1" dirty="0" smtClean="0"/>
              <a:t>How much time and money </a:t>
            </a:r>
            <a:r>
              <a:rPr lang="en-US" dirty="0"/>
              <a:t>d</a:t>
            </a:r>
            <a:r>
              <a:rPr lang="en-US" dirty="0" smtClean="0"/>
              <a:t>o people usually spend to plan a </a:t>
            </a:r>
            <a:r>
              <a:rPr lang="en-US" b="1" dirty="0" smtClean="0"/>
              <a:t>wedding</a:t>
            </a:r>
            <a:r>
              <a:rPr lang="en-US" dirty="0" smtClean="0"/>
              <a:t>?</a:t>
            </a:r>
          </a:p>
          <a:p>
            <a:pPr>
              <a:spcAft>
                <a:spcPts val="1200"/>
              </a:spcAft>
            </a:pPr>
            <a:r>
              <a:rPr lang="en-US" dirty="0"/>
              <a:t>Does a couple just show up for a </a:t>
            </a:r>
            <a:r>
              <a:rPr lang="en-US" b="1" dirty="0"/>
              <a:t>wedding</a:t>
            </a:r>
            <a:r>
              <a:rPr lang="en-US" dirty="0"/>
              <a:t> and hope that everything will work out OK</a:t>
            </a:r>
            <a:r>
              <a:rPr lang="en-US" dirty="0" smtClean="0"/>
              <a:t>?</a:t>
            </a:r>
          </a:p>
          <a:p>
            <a:pPr>
              <a:spcAft>
                <a:spcPts val="1200"/>
              </a:spcAft>
            </a:pPr>
            <a:r>
              <a:rPr lang="en-US" b="1" dirty="0" smtClean="0"/>
              <a:t>How much time and effort </a:t>
            </a:r>
            <a:r>
              <a:rPr lang="en-US" dirty="0" smtClean="0"/>
              <a:t>do people usually invest in planning their </a:t>
            </a:r>
            <a:r>
              <a:rPr lang="en-US" b="1" dirty="0" smtClean="0"/>
              <a:t>marriage</a:t>
            </a:r>
            <a:r>
              <a:rPr lang="en-US" dirty="0" smtClean="0"/>
              <a:t>?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Sadly, people often just show up for a </a:t>
            </a:r>
            <a:r>
              <a:rPr lang="en-US" b="1" dirty="0" smtClean="0"/>
              <a:t>marriage</a:t>
            </a:r>
            <a:r>
              <a:rPr lang="en-US" dirty="0" smtClean="0"/>
              <a:t> and hope that it will work out OK…</a:t>
            </a:r>
          </a:p>
        </p:txBody>
      </p:sp>
    </p:spTree>
    <p:extLst>
      <p:ext uri="{BB962C8B-B14F-4D97-AF65-F5344CB8AC3E}">
        <p14:creationId xmlns:p14="http://schemas.microsoft.com/office/powerpoint/2010/main" val="1389661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351966"/>
            <a:ext cx="8911687" cy="666808"/>
          </a:xfrm>
        </p:spPr>
        <p:txBody>
          <a:bodyPr>
            <a:noAutofit/>
          </a:bodyPr>
          <a:lstStyle/>
          <a:p>
            <a:r>
              <a:rPr lang="en-US" sz="4000" b="1" u="sng" dirty="0" smtClean="0"/>
              <a:t>Welcome to the Marriage Course!</a:t>
            </a:r>
            <a:endParaRPr lang="en-US" sz="4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0740" y="1305892"/>
            <a:ext cx="9507308" cy="4997311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/>
              <a:t>Two </a:t>
            </a:r>
            <a:r>
              <a:rPr lang="en-US" sz="2800" b="1" dirty="0" smtClean="0"/>
              <a:t>goals</a:t>
            </a:r>
            <a:r>
              <a:rPr lang="en-US" sz="2800" dirty="0" smtClean="0"/>
              <a:t> of this course:</a:t>
            </a: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 smtClean="0"/>
              <a:t>help you </a:t>
            </a:r>
            <a:r>
              <a:rPr lang="en-US" sz="2400" b="1" dirty="0" smtClean="0"/>
              <a:t>strengthen your connection </a:t>
            </a:r>
            <a:r>
              <a:rPr lang="en-US" sz="2400" dirty="0" smtClean="0"/>
              <a:t>with each other</a:t>
            </a: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 smtClean="0"/>
              <a:t>give you “</a:t>
            </a:r>
            <a:r>
              <a:rPr lang="en-US" sz="2400" b="1" dirty="0" smtClean="0"/>
              <a:t>tools”</a:t>
            </a:r>
            <a:r>
              <a:rPr lang="en-US" sz="2400" dirty="0" smtClean="0"/>
              <a:t> to help </a:t>
            </a:r>
            <a:r>
              <a:rPr lang="en-US" sz="2400" b="1" dirty="0" smtClean="0"/>
              <a:t>grow</a:t>
            </a:r>
            <a:r>
              <a:rPr lang="en-US" sz="2400" dirty="0" smtClean="0"/>
              <a:t> your relationship</a:t>
            </a:r>
          </a:p>
          <a:p>
            <a:pPr>
              <a:spcAft>
                <a:spcPts val="1200"/>
              </a:spcAft>
            </a:pPr>
            <a:r>
              <a:rPr lang="en-US" sz="2800" b="1" dirty="0" smtClean="0"/>
              <a:t>How </a:t>
            </a:r>
            <a:r>
              <a:rPr lang="en-US" sz="2800" dirty="0" smtClean="0"/>
              <a:t>will you do this?</a:t>
            </a: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b="1" dirty="0" smtClean="0"/>
              <a:t>Participate</a:t>
            </a:r>
            <a:r>
              <a:rPr lang="en-US" sz="2400" dirty="0" smtClean="0"/>
              <a:t> in the exercises and </a:t>
            </a:r>
            <a:r>
              <a:rPr lang="en-US" sz="2400" b="1" dirty="0" smtClean="0"/>
              <a:t>practice</a:t>
            </a:r>
            <a:r>
              <a:rPr lang="en-US" sz="2400" dirty="0" smtClean="0"/>
              <a:t> what you learn</a:t>
            </a: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b="1" dirty="0" smtClean="0"/>
              <a:t>Be honest </a:t>
            </a:r>
            <a:r>
              <a:rPr lang="en-US" sz="2400" dirty="0" smtClean="0"/>
              <a:t>with each other.  Learn to </a:t>
            </a:r>
            <a:r>
              <a:rPr lang="en-US" sz="2400" b="1" dirty="0" smtClean="0"/>
              <a:t>trust</a:t>
            </a:r>
            <a:r>
              <a:rPr lang="en-US" sz="2400" dirty="0" smtClean="0"/>
              <a:t> each other.</a:t>
            </a: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We will not ask you to reveal anything personal to us. </a:t>
            </a:r>
          </a:p>
        </p:txBody>
      </p:sp>
    </p:spTree>
    <p:extLst>
      <p:ext uri="{BB962C8B-B14F-4D97-AF65-F5344CB8AC3E}">
        <p14:creationId xmlns:p14="http://schemas.microsoft.com/office/powerpoint/2010/main" val="925394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7565"/>
          </a:xfrm>
        </p:spPr>
        <p:txBody>
          <a:bodyPr>
            <a:noAutofit/>
          </a:bodyPr>
          <a:lstStyle/>
          <a:p>
            <a:r>
              <a:rPr lang="en-US" sz="4000" b="1" u="sng" dirty="0" smtClean="0"/>
              <a:t>The First Time You Met</a:t>
            </a:r>
            <a:endParaRPr lang="en-US" sz="4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63546"/>
            <a:ext cx="8915400" cy="4672707"/>
          </a:xfrm>
        </p:spPr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You were not forced to come together – you chose to be together </a:t>
            </a:r>
            <a:r>
              <a:rPr lang="en-US" b="1" dirty="0" smtClean="0"/>
              <a:t>voluntarily</a:t>
            </a:r>
            <a:r>
              <a:rPr lang="en-US" dirty="0" smtClean="0"/>
              <a:t>.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Think back to the start of your relationship…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Exercise 1.  Tell each other your </a:t>
            </a:r>
            <a:r>
              <a:rPr lang="en-US" b="1" dirty="0" smtClean="0"/>
              <a:t>strongest memory </a:t>
            </a:r>
            <a:r>
              <a:rPr lang="en-US" dirty="0" smtClean="0"/>
              <a:t>of the </a:t>
            </a:r>
            <a:r>
              <a:rPr lang="en-US" b="1" dirty="0" smtClean="0"/>
              <a:t>first time </a:t>
            </a:r>
            <a:r>
              <a:rPr lang="en-US" dirty="0" smtClean="0"/>
              <a:t>you met and what </a:t>
            </a:r>
            <a:r>
              <a:rPr lang="en-US" b="1" dirty="0" smtClean="0"/>
              <a:t>first attracted you </a:t>
            </a:r>
            <a:r>
              <a:rPr lang="en-US" dirty="0" smtClean="0"/>
              <a:t>to one another.  [</a:t>
            </a:r>
            <a:r>
              <a:rPr lang="en-US" dirty="0" smtClean="0">
                <a:solidFill>
                  <a:srgbClr val="0070C0"/>
                </a:solidFill>
              </a:rPr>
              <a:t> 3 minutes </a:t>
            </a:r>
            <a:r>
              <a:rPr lang="en-US" dirty="0" smtClean="0"/>
              <a:t>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089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4859" y="293604"/>
            <a:ext cx="8911687" cy="677565"/>
          </a:xfrm>
        </p:spPr>
        <p:txBody>
          <a:bodyPr>
            <a:noAutofit/>
          </a:bodyPr>
          <a:lstStyle/>
          <a:p>
            <a:r>
              <a:rPr lang="en-US" sz="4000" b="1" u="sng" dirty="0" smtClean="0"/>
              <a:t>What is Marriage?</a:t>
            </a:r>
            <a:endParaRPr lang="en-US" sz="4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4053" y="1156771"/>
            <a:ext cx="10034664" cy="5420299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/>
              <a:t>It is </a:t>
            </a:r>
            <a:r>
              <a:rPr lang="en-US" sz="2800" b="1" dirty="0" smtClean="0"/>
              <a:t>not a business contract </a:t>
            </a:r>
            <a:r>
              <a:rPr lang="en-US" sz="2800" dirty="0" smtClean="0"/>
              <a:t>which is easily canceled when one person fails to meet their obligations.</a:t>
            </a:r>
          </a:p>
          <a:p>
            <a:pPr>
              <a:spcAft>
                <a:spcPts val="1200"/>
              </a:spcAft>
            </a:pPr>
            <a:r>
              <a:rPr lang="en-US" sz="2800" dirty="0" smtClean="0"/>
              <a:t>It is </a:t>
            </a:r>
            <a:r>
              <a:rPr lang="en-US" sz="2800" b="1" dirty="0" smtClean="0"/>
              <a:t>not a friendship </a:t>
            </a:r>
            <a:r>
              <a:rPr lang="en-US" sz="2800" dirty="0" smtClean="0"/>
              <a:t>between </a:t>
            </a:r>
            <a:r>
              <a:rPr lang="en-US" sz="2800" b="1" dirty="0" smtClean="0"/>
              <a:t>two “children</a:t>
            </a:r>
            <a:r>
              <a:rPr lang="en-US" sz="2800" dirty="0" smtClean="0"/>
              <a:t>.”</a:t>
            </a:r>
          </a:p>
          <a:p>
            <a:pPr>
              <a:spcAft>
                <a:spcPts val="1200"/>
              </a:spcAft>
            </a:pPr>
            <a:r>
              <a:rPr lang="en-US" sz="2800" dirty="0" smtClean="0"/>
              <a:t>It is </a:t>
            </a:r>
            <a:r>
              <a:rPr lang="en-US" sz="2800" b="1" dirty="0" smtClean="0"/>
              <a:t>much more </a:t>
            </a:r>
            <a:r>
              <a:rPr lang="en-US" sz="2800" dirty="0" smtClean="0"/>
              <a:t>than a </a:t>
            </a:r>
            <a:r>
              <a:rPr lang="en-US" sz="2800" b="1" dirty="0" smtClean="0"/>
              <a:t>legal partnership </a:t>
            </a:r>
            <a:r>
              <a:rPr lang="en-US" sz="2800" dirty="0" smtClean="0"/>
              <a:t>between two </a:t>
            </a:r>
            <a:r>
              <a:rPr lang="en-US" sz="2800" b="1" dirty="0" smtClean="0"/>
              <a:t>unchangeable</a:t>
            </a:r>
            <a:r>
              <a:rPr lang="en-US" sz="2800" dirty="0" smtClean="0"/>
              <a:t> adults.</a:t>
            </a:r>
          </a:p>
          <a:p>
            <a:pPr>
              <a:spcAft>
                <a:spcPts val="1200"/>
              </a:spcAft>
            </a:pPr>
            <a:r>
              <a:rPr lang="en-US" sz="2800" b="1" dirty="0" smtClean="0"/>
              <a:t>It is a covenant </a:t>
            </a:r>
            <a:r>
              <a:rPr lang="en-US" sz="2800" dirty="0" smtClean="0"/>
              <a:t>between two people, </a:t>
            </a:r>
            <a:r>
              <a:rPr lang="en-US" sz="2800" b="1" dirty="0" smtClean="0"/>
              <a:t>sacrificially loving </a:t>
            </a:r>
            <a:r>
              <a:rPr lang="en-US" sz="2800" dirty="0" smtClean="0"/>
              <a:t>each other and </a:t>
            </a:r>
            <a:r>
              <a:rPr lang="en-US" sz="2800" b="1" dirty="0" smtClean="0"/>
              <a:t>becoming one.</a:t>
            </a:r>
            <a:endParaRPr lang="en-US" sz="2800" dirty="0" smtClean="0"/>
          </a:p>
          <a:p>
            <a:pPr lvl="1">
              <a:spcAft>
                <a:spcPts val="1200"/>
              </a:spcAft>
            </a:pPr>
            <a:r>
              <a:rPr lang="en-US" sz="2400" b="1" dirty="0" smtClean="0"/>
              <a:t>Covenant</a:t>
            </a:r>
            <a:r>
              <a:rPr lang="en-US" sz="2400" dirty="0" smtClean="0"/>
              <a:t>: a formal, binding agreement of unconditional love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28695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429658"/>
            <a:ext cx="8911687" cy="872018"/>
          </a:xfrm>
        </p:spPr>
        <p:txBody>
          <a:bodyPr>
            <a:normAutofit/>
          </a:bodyPr>
          <a:lstStyle/>
          <a:p>
            <a:r>
              <a:rPr lang="en-US" sz="4000" b="1" u="sng" dirty="0" smtClean="0"/>
              <a:t>What is Marriage?</a:t>
            </a:r>
            <a:endParaRPr lang="en-US" sz="4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52530"/>
            <a:ext cx="8803136" cy="468372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During this class, we will often refer to the Bible to explain important marriage principles.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(The Bible is the most popular book in world history)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You do not have to be a Christian to learn from this class!</a:t>
            </a:r>
          </a:p>
          <a:p>
            <a:pPr>
              <a:spcAft>
                <a:spcPts val="1200"/>
              </a:spcAft>
            </a:pPr>
            <a:r>
              <a:rPr lang="en-US" dirty="0"/>
              <a:t>“That is why a man </a:t>
            </a:r>
            <a:r>
              <a:rPr lang="en-US" b="1" dirty="0"/>
              <a:t>leaves</a:t>
            </a:r>
            <a:r>
              <a:rPr lang="en-US" dirty="0"/>
              <a:t> his </a:t>
            </a:r>
            <a:r>
              <a:rPr lang="en-US" b="1" dirty="0"/>
              <a:t>father and mother </a:t>
            </a:r>
            <a:r>
              <a:rPr lang="en-US" dirty="0"/>
              <a:t>and is united to his wife, and they </a:t>
            </a:r>
            <a:r>
              <a:rPr lang="en-US" b="1" dirty="0"/>
              <a:t>become one </a:t>
            </a:r>
            <a:r>
              <a:rPr lang="en-US" dirty="0"/>
              <a:t>flesh</a:t>
            </a:r>
            <a:r>
              <a:rPr lang="en-US" dirty="0" smtClean="0"/>
              <a:t>.”             </a:t>
            </a:r>
            <a:r>
              <a:rPr lang="zh-CN" altLang="en-US" sz="28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因</a:t>
            </a:r>
            <a:r>
              <a:rPr lang="zh-CN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此人要离开父母，和妻子连合，二人成为一体</a:t>
            </a:r>
            <a:r>
              <a:rPr lang="zh-CN" altLang="en-US" sz="28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8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 algn="r">
              <a:spcAft>
                <a:spcPts val="1200"/>
              </a:spcAft>
              <a:buNone/>
            </a:pPr>
            <a:r>
              <a:rPr lang="en-US" dirty="0"/>
              <a:t>Genesis </a:t>
            </a:r>
            <a:r>
              <a:rPr lang="en-US" dirty="0" smtClean="0"/>
              <a:t>2:24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216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073" y="178420"/>
            <a:ext cx="9275486" cy="1593230"/>
          </a:xfrm>
        </p:spPr>
        <p:txBody>
          <a:bodyPr>
            <a:normAutofit/>
          </a:bodyPr>
          <a:lstStyle/>
          <a:p>
            <a:r>
              <a:rPr lang="en-US" sz="4000" b="1" u="sng" dirty="0"/>
              <a:t>Three pillars to a good marriage</a:t>
            </a:r>
            <a:r>
              <a:rPr lang="en-US" sz="4000" b="1" u="sng" dirty="0" smtClean="0"/>
              <a:t>:</a:t>
            </a:r>
            <a:r>
              <a:rPr lang="en-US" sz="4000" b="1" u="sng" dirty="0"/>
              <a:t/>
            </a:r>
            <a:br>
              <a:rPr lang="en-US" sz="4000" b="1" u="sng" dirty="0"/>
            </a:br>
            <a:r>
              <a:rPr lang="zh-CN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美好婚姻的三大支柱</a:t>
            </a:r>
            <a:endParaRPr lang="en-US" sz="4000" b="1" u="sng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3073" y="1802635"/>
            <a:ext cx="8129239" cy="44716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“That is why a man </a:t>
            </a:r>
            <a:r>
              <a:rPr lang="en-US" sz="3200" b="1" dirty="0"/>
              <a:t>leaves</a:t>
            </a:r>
            <a:r>
              <a:rPr lang="en-US" sz="3200" dirty="0"/>
              <a:t> his father and mother and is </a:t>
            </a:r>
            <a:r>
              <a:rPr lang="en-US" sz="3200" b="1" dirty="0"/>
              <a:t>united</a:t>
            </a:r>
            <a:r>
              <a:rPr lang="en-US" sz="3200" dirty="0"/>
              <a:t> to his wife, and they </a:t>
            </a:r>
            <a:r>
              <a:rPr lang="en-US" sz="3200" b="1" dirty="0"/>
              <a:t>become one </a:t>
            </a:r>
            <a:r>
              <a:rPr lang="en-US" sz="3200" dirty="0"/>
              <a:t>flesh.”  Genesis 2:24 </a:t>
            </a:r>
          </a:p>
          <a:p>
            <a:pPr marL="0" indent="0">
              <a:buNone/>
            </a:pPr>
            <a:endParaRPr lang="en-US" sz="3200" dirty="0"/>
          </a:p>
          <a:p>
            <a:pPr marL="385763" indent="-385763">
              <a:buFont typeface="+mj-lt"/>
              <a:buAutoNum type="arabicPeriod"/>
            </a:pPr>
            <a:r>
              <a:rPr lang="en-US" sz="3200" dirty="0"/>
              <a:t>Leave   </a:t>
            </a:r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离开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3200" dirty="0"/>
              <a:t>Unite   </a:t>
            </a:r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连合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3200" dirty="0"/>
              <a:t>Become one   </a:t>
            </a:r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成为一体</a:t>
            </a:r>
            <a:endParaRPr lang="en-US" altLang="zh-CN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85763" indent="-385763">
              <a:buFont typeface="+mj-lt"/>
              <a:buAutoNum type="arabicPeriod"/>
            </a:pPr>
            <a:endParaRPr lang="en-US" altLang="zh-CN" sz="3200" dirty="0"/>
          </a:p>
          <a:p>
            <a:pPr marL="385763" indent="-385763">
              <a:buFont typeface="+mj-lt"/>
              <a:buAutoNum type="arabicPeriod"/>
            </a:pPr>
            <a:endParaRPr lang="zh-CN" altLang="en-US" sz="3200" dirty="0"/>
          </a:p>
          <a:p>
            <a:pPr marL="385763" indent="-385763">
              <a:buFont typeface="+mj-lt"/>
              <a:buAutoNum type="arabicPeriod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54500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3885" y="209320"/>
            <a:ext cx="10047382" cy="1531345"/>
          </a:xfrm>
        </p:spPr>
        <p:txBody>
          <a:bodyPr>
            <a:noAutofit/>
          </a:bodyPr>
          <a:lstStyle/>
          <a:p>
            <a:r>
              <a:rPr lang="en-US" altLang="zh-CN" sz="4000" b="1" u="sng" dirty="0"/>
              <a:t>“Leaving” – a </a:t>
            </a:r>
            <a:r>
              <a:rPr lang="en-US" altLang="zh-CN" sz="4000" b="1" u="sng" dirty="0" smtClean="0"/>
              <a:t>Healthy </a:t>
            </a:r>
            <a:r>
              <a:rPr lang="en-US" altLang="zh-CN" sz="4000" b="1" u="sng" dirty="0"/>
              <a:t>I</a:t>
            </a:r>
            <a:r>
              <a:rPr lang="en-US" altLang="zh-CN" sz="4000" b="1" u="sng" dirty="0" smtClean="0"/>
              <a:t>ndependence</a:t>
            </a:r>
            <a:r>
              <a:rPr lang="en-US" altLang="zh-CN" sz="4000" b="1" dirty="0"/>
              <a:t/>
            </a:r>
            <a:br>
              <a:rPr lang="en-US" altLang="zh-CN" sz="4000" b="1" dirty="0"/>
            </a:br>
            <a:r>
              <a:rPr lang="en-US" altLang="zh-CN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离开” </a:t>
            </a:r>
            <a:r>
              <a:rPr lang="en-US" altLang="zh-CN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– </a:t>
            </a:r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健康地独立于父母</a:t>
            </a:r>
            <a:r>
              <a:rPr lang="zh-CN" altLang="en-US" sz="4000" b="1" dirty="0"/>
              <a:t/>
            </a:r>
            <a:br>
              <a:rPr lang="zh-CN" altLang="en-US" sz="4000" b="1" dirty="0"/>
            </a:br>
            <a:endParaRPr lang="en-US" sz="4000" dirty="0"/>
          </a:p>
        </p:txBody>
      </p:sp>
      <p:sp>
        <p:nvSpPr>
          <p:cNvPr id="41986" name="Rectangle 2"/>
          <p:cNvSpPr>
            <a:spLocks noGrp="1" noChangeArrowheads="1"/>
          </p:cNvSpPr>
          <p:nvPr>
            <p:ph idx="1"/>
          </p:nvPr>
        </p:nvSpPr>
        <p:spPr>
          <a:xfrm>
            <a:off x="2203373" y="1740665"/>
            <a:ext cx="9639760" cy="4660135"/>
          </a:xfrm>
        </p:spPr>
        <p:txBody>
          <a:bodyPr>
            <a:normAutofit/>
          </a:bodyPr>
          <a:lstStyle/>
          <a:p>
            <a:pPr marL="385763" indent="-385763">
              <a:spcBef>
                <a:spcPct val="0"/>
              </a:spcBef>
              <a:buFont typeface="+mj-lt"/>
              <a:buAutoNum type="arabicPeriod"/>
            </a:pPr>
            <a:r>
              <a:rPr lang="en-US" altLang="zh-CN" sz="2800" dirty="0" smtClean="0"/>
              <a:t>Learn </a:t>
            </a:r>
            <a:r>
              <a:rPr lang="en-US" altLang="zh-CN" sz="2800" dirty="0"/>
              <a:t>to stand as a new family unit in the world            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学习成为世界上的一个单元</a:t>
            </a:r>
          </a:p>
          <a:p>
            <a:pPr marL="385763" indent="-385763">
              <a:spcBef>
                <a:spcPct val="0"/>
              </a:spcBef>
              <a:buFont typeface="+mj-lt"/>
              <a:buAutoNum type="arabicPeriod"/>
            </a:pPr>
            <a:endParaRPr lang="zh-CN" altLang="en-US" sz="2800" dirty="0"/>
          </a:p>
          <a:p>
            <a:pPr marL="385763" indent="-385763">
              <a:spcBef>
                <a:spcPct val="0"/>
              </a:spcBef>
              <a:buFont typeface="+mj-lt"/>
              <a:buAutoNum type="arabicPeriod"/>
            </a:pPr>
            <a:r>
              <a:rPr lang="en-US" altLang="zh-CN" sz="2800" dirty="0"/>
              <a:t>Learn to provide for yourselves  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学会自食其力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85763" indent="-385763">
              <a:spcBef>
                <a:spcPct val="0"/>
              </a:spcBef>
              <a:buFont typeface="+mj-lt"/>
              <a:buAutoNum type="arabicPeriod"/>
            </a:pPr>
            <a:endParaRPr lang="en-US" altLang="zh-CN" sz="2800" dirty="0"/>
          </a:p>
          <a:p>
            <a:pPr marL="385763" indent="-385763">
              <a:spcBef>
                <a:spcPct val="0"/>
              </a:spcBef>
              <a:buFont typeface="+mj-lt"/>
              <a:buAutoNum type="arabicPeriod"/>
            </a:pPr>
            <a:r>
              <a:rPr lang="en-US" altLang="zh-CN" sz="2800" dirty="0"/>
              <a:t>Learn to set goals and make decisions together              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学习定目标、做决定</a:t>
            </a:r>
          </a:p>
          <a:p>
            <a:pPr marL="385763" indent="-385763">
              <a:spcBef>
                <a:spcPct val="0"/>
              </a:spcBef>
              <a:buFont typeface="+mj-lt"/>
              <a:buAutoNum type="arabicPeriod"/>
            </a:pPr>
            <a:endParaRPr lang="zh-CN" altLang="en-US" sz="2800" dirty="0"/>
          </a:p>
          <a:p>
            <a:pPr marL="385763" indent="-385763">
              <a:spcBef>
                <a:spcPct val="0"/>
              </a:spcBef>
              <a:buFont typeface="+mj-lt"/>
              <a:buAutoNum type="arabicPeriod"/>
            </a:pPr>
            <a:r>
              <a:rPr lang="en-US" altLang="zh-CN" sz="2800" dirty="0"/>
              <a:t>Have a different relationship with parents while respecting and loving them  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孝敬父母</a:t>
            </a:r>
          </a:p>
          <a:p>
            <a:pPr marL="385763" indent="-385763">
              <a:spcBef>
                <a:spcPct val="0"/>
              </a:spcBef>
              <a:buFont typeface="+mj-lt"/>
              <a:buAutoNum type="arabicPeriod"/>
            </a:pPr>
            <a:endParaRPr lang="zh-CN" altLang="en-US" sz="2800" dirty="0"/>
          </a:p>
          <a:p>
            <a:pPr marL="385763" indent="-385763">
              <a:spcBef>
                <a:spcPct val="0"/>
              </a:spcBef>
              <a:buFont typeface="+mj-lt"/>
              <a:buAutoNum type="arabicPeriod"/>
            </a:pPr>
            <a:endParaRPr lang="zh-CN" altLang="en-US" sz="2800" b="1" dirty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09439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1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9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19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9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9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 uiExpand="1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036" y="238520"/>
            <a:ext cx="9202087" cy="940286"/>
          </a:xfrm>
        </p:spPr>
        <p:txBody>
          <a:bodyPr>
            <a:noAutofit/>
          </a:bodyPr>
          <a:lstStyle/>
          <a:p>
            <a:r>
              <a:rPr lang="en-US" altLang="zh-CN" sz="4000" b="1" u="sng" dirty="0"/>
              <a:t>Uniting with each </a:t>
            </a:r>
            <a:r>
              <a:rPr lang="en-US" altLang="zh-CN" sz="4000" b="1" u="sng" dirty="0" smtClean="0"/>
              <a:t>other</a:t>
            </a:r>
            <a:r>
              <a:rPr lang="en-US" altLang="zh-CN" sz="4000" dirty="0" smtClean="0"/>
              <a:t>  </a:t>
            </a:r>
            <a:r>
              <a:rPr lang="zh-CN" altLang="en-US" sz="40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彼</a:t>
            </a:r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此“连合”</a:t>
            </a:r>
            <a:r>
              <a:rPr lang="en-US" altLang="zh-CN" sz="4000" dirty="0"/>
              <a:t/>
            </a:r>
            <a:br>
              <a:rPr lang="en-US" altLang="zh-CN" sz="4000" dirty="0"/>
            </a:br>
            <a:endParaRPr 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83036" y="1432193"/>
            <a:ext cx="10080434" cy="5155893"/>
          </a:xfrm>
        </p:spPr>
        <p:txBody>
          <a:bodyPr>
            <a:noAutofit/>
          </a:bodyPr>
          <a:lstStyle/>
          <a:p>
            <a:pPr marL="385763" indent="-385763">
              <a:spcBef>
                <a:spcPts val="0"/>
              </a:spcBef>
              <a:spcAft>
                <a:spcPts val="1800"/>
              </a:spcAft>
              <a:buFont typeface="+mj-lt"/>
              <a:buAutoNum type="arabicParenR"/>
            </a:pPr>
            <a:r>
              <a:rPr lang="en-US" altLang="zh-CN" sz="2800" dirty="0" smtClean="0"/>
              <a:t>Strongly bound, remaining faithful to each other</a:t>
            </a:r>
            <a:r>
              <a:rPr lang="en-US" altLang="zh-CN" sz="2800" dirty="0"/>
              <a:t/>
            </a:r>
            <a:br>
              <a:rPr lang="en-US" altLang="zh-CN" sz="2800" dirty="0"/>
            </a:b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紧密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结合，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忠贞不渝</a:t>
            </a:r>
            <a:endParaRPr lang="en-US" altLang="zh-CN" sz="32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85763" indent="-385763">
              <a:spcBef>
                <a:spcPts val="0"/>
              </a:spcBef>
              <a:spcAft>
                <a:spcPts val="1800"/>
              </a:spcAft>
              <a:buFont typeface="+mj-lt"/>
              <a:buAutoNum type="arabicParenR"/>
            </a:pPr>
            <a:r>
              <a:rPr lang="en-US" altLang="zh-CN" sz="2800" dirty="0" smtClean="0"/>
              <a:t>Not </a:t>
            </a:r>
            <a:r>
              <a:rPr lang="en-US" altLang="zh-CN" sz="2800" dirty="0"/>
              <a:t>doubting the </a:t>
            </a:r>
            <a:r>
              <a:rPr lang="en-US" altLang="zh-CN" sz="2800" dirty="0" smtClean="0"/>
              <a:t>person – assuming </a:t>
            </a:r>
            <a:r>
              <a:rPr lang="en-US" altLang="zh-CN" sz="2800" dirty="0"/>
              <a:t>the </a:t>
            </a:r>
            <a:r>
              <a:rPr lang="en-US" altLang="zh-CN" sz="2800" dirty="0" smtClean="0"/>
              <a:t>best intentions</a:t>
            </a:r>
            <a:r>
              <a:rPr lang="en-US" altLang="zh-CN" sz="2800" dirty="0"/>
              <a:t/>
            </a:r>
            <a:br>
              <a:rPr lang="en-US" altLang="zh-CN" sz="2800" dirty="0"/>
            </a:b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不怀疑对方，总往最好的方面想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85763" indent="-385763">
              <a:spcBef>
                <a:spcPts val="0"/>
              </a:spcBef>
              <a:spcAft>
                <a:spcPts val="1800"/>
              </a:spcAft>
              <a:buFont typeface="+mj-lt"/>
              <a:buAutoNum type="arabicParenR"/>
            </a:pPr>
            <a:r>
              <a:rPr lang="en-US" altLang="zh-CN" sz="2800" dirty="0" smtClean="0"/>
              <a:t>Conscious </a:t>
            </a:r>
            <a:r>
              <a:rPr lang="en-US" altLang="zh-CN" sz="2800" dirty="0"/>
              <a:t>decision to </a:t>
            </a:r>
            <a:r>
              <a:rPr lang="en-US" altLang="zh-CN" sz="2800" dirty="0" smtClean="0"/>
              <a:t>protect your </a:t>
            </a:r>
            <a:r>
              <a:rPr lang="en-US" altLang="zh-CN" sz="2800" dirty="0"/>
              <a:t>relationship</a:t>
            </a:r>
            <a:br>
              <a:rPr lang="en-US" altLang="zh-CN" sz="2800" dirty="0"/>
            </a:b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有意识地决定捍卫关系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85763" indent="-385763">
              <a:spcBef>
                <a:spcPts val="0"/>
              </a:spcBef>
              <a:spcAft>
                <a:spcPts val="1800"/>
              </a:spcAft>
              <a:buFont typeface="+mj-lt"/>
              <a:buAutoNum type="arabicParenR"/>
            </a:pPr>
            <a:r>
              <a:rPr lang="en-US" altLang="zh-CN" sz="2800" dirty="0" smtClean="0"/>
              <a:t>Treasure </a:t>
            </a:r>
            <a:r>
              <a:rPr lang="en-US" altLang="zh-CN" sz="2800" dirty="0"/>
              <a:t>and value </a:t>
            </a:r>
            <a:r>
              <a:rPr lang="en-US" altLang="zh-CN" sz="2800" dirty="0" smtClean="0"/>
              <a:t>your relationship </a:t>
            </a:r>
            <a:r>
              <a:rPr lang="en-US" altLang="zh-CN" sz="2800" dirty="0"/>
              <a:t>above all </a:t>
            </a:r>
            <a:r>
              <a:rPr lang="en-US" altLang="zh-CN" sz="2800" dirty="0" smtClean="0"/>
              <a:t>others</a:t>
            </a:r>
            <a:r>
              <a:rPr lang="en-US" altLang="zh-CN" sz="2800" dirty="0"/>
              <a:t/>
            </a:r>
            <a:br>
              <a:rPr lang="en-US" altLang="zh-CN" sz="2800" dirty="0"/>
            </a:b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珍爱看重关系，胜过世上一切</a:t>
            </a:r>
          </a:p>
          <a:p>
            <a:pPr marL="385763" indent="-385763">
              <a:spcBef>
                <a:spcPts val="0"/>
              </a:spcBef>
              <a:spcAft>
                <a:spcPts val="1800"/>
              </a:spcAft>
              <a:buFont typeface="+mj-lt"/>
              <a:buAutoNum type="arabicParenR"/>
            </a:pPr>
            <a:endParaRPr lang="zh-CN" altLang="en-US" sz="2800" dirty="0"/>
          </a:p>
          <a:p>
            <a:pPr marL="385763" indent="-385763">
              <a:spcBef>
                <a:spcPts val="0"/>
              </a:spcBef>
              <a:spcAft>
                <a:spcPts val="1800"/>
              </a:spcAft>
              <a:buFont typeface="+mj-lt"/>
              <a:buAutoNum type="arabicParenR"/>
            </a:pPr>
            <a:endParaRPr lang="zh-CN" altLang="en-US" sz="2800" dirty="0"/>
          </a:p>
          <a:p>
            <a:pPr marL="385763" indent="-385763">
              <a:spcBef>
                <a:spcPts val="0"/>
              </a:spcBef>
              <a:spcAft>
                <a:spcPts val="1800"/>
              </a:spcAft>
              <a:buFont typeface="+mj-lt"/>
              <a:buAutoNum type="arabicParenR"/>
            </a:pPr>
            <a:endParaRPr lang="zh-CN" altLang="en-US" sz="2800" dirty="0"/>
          </a:p>
          <a:p>
            <a:pPr marL="385763" indent="-385763">
              <a:spcBef>
                <a:spcPts val="0"/>
              </a:spcBef>
              <a:spcAft>
                <a:spcPts val="1800"/>
              </a:spcAft>
              <a:buFont typeface="+mj-lt"/>
              <a:buAutoNum type="arabicParenR"/>
            </a:pP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345533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608</TotalTime>
  <Words>1802</Words>
  <Application>Microsoft Office PowerPoint</Application>
  <PresentationFormat>Widescreen</PresentationFormat>
  <Paragraphs>161</Paragraphs>
  <Slides>19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等线</vt:lpstr>
      <vt:lpstr>KaiTi</vt:lpstr>
      <vt:lpstr>宋体</vt:lpstr>
      <vt:lpstr>幼圆</vt:lpstr>
      <vt:lpstr>Arial</vt:lpstr>
      <vt:lpstr>Calibri</vt:lpstr>
      <vt:lpstr>Century Gothic</vt:lpstr>
      <vt:lpstr>Wingdings</vt:lpstr>
      <vt:lpstr>Wingdings 3</vt:lpstr>
      <vt:lpstr>Wisp</vt:lpstr>
      <vt:lpstr>Session 1 : Building Strong Foundations</vt:lpstr>
      <vt:lpstr>Welcome to the Marriage Course!</vt:lpstr>
      <vt:lpstr>Welcome to the Marriage Course!</vt:lpstr>
      <vt:lpstr>The First Time You Met</vt:lpstr>
      <vt:lpstr>What is Marriage?</vt:lpstr>
      <vt:lpstr>What is Marriage?</vt:lpstr>
      <vt:lpstr>Three pillars to a good marriage: 美好婚姻的三大支柱</vt:lpstr>
      <vt:lpstr>“Leaving” – a Healthy Independence “离开” – 健康地独立于父母 </vt:lpstr>
      <vt:lpstr>Uniting with each other  彼此“连合” </vt:lpstr>
      <vt:lpstr>Becoming One  合而为一</vt:lpstr>
      <vt:lpstr>Why do some Marriages break down?</vt:lpstr>
      <vt:lpstr>Think About Your Relationship, p.1</vt:lpstr>
      <vt:lpstr>Think About Your Relationship, p.2</vt:lpstr>
      <vt:lpstr>Think About Your Relationship, p.1</vt:lpstr>
      <vt:lpstr>Think About Your Relationship, p.2</vt:lpstr>
      <vt:lpstr>Foundations for a Strong Marriage: Nurturing Each Other</vt:lpstr>
      <vt:lpstr>Foundations for a Strong Marriage: “Marriage Time”</vt:lpstr>
      <vt:lpstr>PowerPoint Presentation</vt:lpstr>
      <vt:lpstr>Homework (remember – your marriage is worth it!)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1 : Building Strong Foundations</dc:title>
  <dc:creator>Mark Robnett</dc:creator>
  <cp:lastModifiedBy>Mark Robnett</cp:lastModifiedBy>
  <cp:revision>33</cp:revision>
  <cp:lastPrinted>2024-10-18T16:01:17Z</cp:lastPrinted>
  <dcterms:created xsi:type="dcterms:W3CDTF">2021-04-23T18:43:31Z</dcterms:created>
  <dcterms:modified xsi:type="dcterms:W3CDTF">2024-10-18T18:14:52Z</dcterms:modified>
</cp:coreProperties>
</file>